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1AD447-137E-494D-B2D3-ED264A8ECBCE}"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1AD447-137E-494D-B2D3-ED264A8ECBCE}" type="datetimeFigureOut">
              <a:rPr lang="ru-RU" smtClean="0"/>
              <a:t>24.02.2015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1AD447-137E-494D-B2D3-ED264A8ECBCE}" type="datetimeFigureOut">
              <a:rPr lang="ru-RU" smtClean="0"/>
              <a:t>24.02.2015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1AD447-137E-494D-B2D3-ED264A8ECBCE}" type="datetimeFigureOut">
              <a:rPr lang="ru-RU" smtClean="0"/>
              <a:t>24.02.2015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1AD447-137E-494D-B2D3-ED264A8ECBCE}"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1AD447-137E-494D-B2D3-ED264A8ECBCE}"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555475-34A9-4DF0-8AC3-05BD61C9EDE3}" type="slidenum">
              <a:rPr lang="ru-RU" smtClean="0"/>
              <a:t>‹#›</a:t>
            </a:fld>
            <a:endParaRPr lang="ru-RU"/>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AD447-137E-494D-B2D3-ED264A8ECBCE}" type="datetimeFigureOut">
              <a:rPr lang="ru-RU" smtClean="0"/>
              <a:t>24.02.2015</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55475-34A9-4DF0-8AC3-05BD61C9EDE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14422"/>
            <a:ext cx="7772400" cy="2386029"/>
          </a:xfrm>
        </p:spPr>
        <p:txBody>
          <a:bodyPr>
            <a:normAutofit fontScale="90000"/>
          </a:bodyPr>
          <a:lstStyle/>
          <a:p>
            <a:r>
              <a:rPr lang="ru-RU" b="1" cap="all" dirty="0" smtClean="0">
                <a:solidFill>
                  <a:schemeClr val="accent6">
                    <a:lumMod val="50000"/>
                  </a:schemeClr>
                </a:solidFill>
              </a:rPr>
              <a:t>Основные понятия теории множеств.</a:t>
            </a:r>
            <a:br>
              <a:rPr lang="ru-RU" b="1" cap="all" dirty="0" smtClean="0">
                <a:solidFill>
                  <a:schemeClr val="accent6">
                    <a:lumMod val="50000"/>
                  </a:schemeClr>
                </a:solidFill>
              </a:rPr>
            </a:br>
            <a:r>
              <a:rPr lang="ru-RU" b="1" cap="all" dirty="0" smtClean="0">
                <a:solidFill>
                  <a:schemeClr val="accent6">
                    <a:lumMod val="50000"/>
                  </a:schemeClr>
                </a:solidFill>
              </a:rPr>
              <a:t>Пересечение и объединение множеств. Круги Эйлера</a:t>
            </a:r>
            <a:r>
              <a:rPr lang="ru-RU" dirty="0" smtClean="0"/>
              <a:t/>
            </a:r>
            <a:br>
              <a:rPr lang="ru-RU" dirty="0" smtClean="0"/>
            </a:br>
            <a:r>
              <a:rPr lang="ru-RU" b="1" cap="all" dirty="0" smtClean="0"/>
              <a:t/>
            </a:r>
            <a:br>
              <a:rPr lang="ru-RU" b="1" cap="all" dirty="0" smtClean="0"/>
            </a:br>
            <a:endParaRPr lang="ru-RU" dirty="0"/>
          </a:p>
        </p:txBody>
      </p:sp>
      <p:sp>
        <p:nvSpPr>
          <p:cNvPr id="3" name="Подзаголовок 2"/>
          <p:cNvSpPr>
            <a:spLocks noGrp="1"/>
          </p:cNvSpPr>
          <p:nvPr>
            <p:ph type="subTitle" idx="1"/>
          </p:nvPr>
        </p:nvSpPr>
        <p:spPr>
          <a:xfrm>
            <a:off x="5000628" y="5786454"/>
            <a:ext cx="3557590" cy="566726"/>
          </a:xfrm>
        </p:spPr>
        <p:txBody>
          <a:bodyPr>
            <a:normAutofit fontScale="92500"/>
          </a:bodyPr>
          <a:lstStyle/>
          <a:p>
            <a:r>
              <a:rPr lang="ru-RU" dirty="0" smtClean="0">
                <a:solidFill>
                  <a:srgbClr val="7030A0"/>
                </a:solidFill>
              </a:rPr>
              <a:t>Автор </a:t>
            </a:r>
            <a:r>
              <a:rPr lang="ru-RU" dirty="0" err="1" smtClean="0">
                <a:solidFill>
                  <a:srgbClr val="7030A0"/>
                </a:solidFill>
              </a:rPr>
              <a:t>Булдина</a:t>
            </a:r>
            <a:r>
              <a:rPr lang="ru-RU" dirty="0" smtClean="0">
                <a:solidFill>
                  <a:srgbClr val="7030A0"/>
                </a:solidFill>
              </a:rPr>
              <a:t> </a:t>
            </a:r>
            <a:r>
              <a:rPr lang="ru-RU" dirty="0" smtClean="0">
                <a:solidFill>
                  <a:srgbClr val="7030A0"/>
                </a:solidFill>
              </a:rPr>
              <a:t> </a:t>
            </a:r>
            <a:r>
              <a:rPr lang="ru-RU" dirty="0" smtClean="0">
                <a:solidFill>
                  <a:srgbClr val="7030A0"/>
                </a:solidFill>
              </a:rPr>
              <a:t>Л.В</a:t>
            </a:r>
            <a:r>
              <a:rPr lang="ru-RU" dirty="0" smtClean="0"/>
              <a:t>.</a:t>
            </a:r>
            <a:endParaRPr lang="ru-RU"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solidFill>
                  <a:srgbClr val="FF0000"/>
                </a:solidFill>
              </a:rPr>
              <a:t>2. П е </a:t>
            </a:r>
            <a:r>
              <a:rPr lang="ru-RU" b="1" u="sng" dirty="0" err="1" smtClean="0">
                <a:solidFill>
                  <a:srgbClr val="FF0000"/>
                </a:solidFill>
              </a:rPr>
              <a:t>р</a:t>
            </a:r>
            <a:r>
              <a:rPr lang="ru-RU" b="1" u="sng" dirty="0" smtClean="0">
                <a:solidFill>
                  <a:srgbClr val="FF0000"/>
                </a:solidFill>
              </a:rPr>
              <a:t> </a:t>
            </a:r>
            <a:r>
              <a:rPr lang="ru-RU" b="1" u="sng" dirty="0" err="1" smtClean="0">
                <a:solidFill>
                  <a:srgbClr val="FF0000"/>
                </a:solidFill>
              </a:rPr>
              <a:t>е</a:t>
            </a:r>
            <a:r>
              <a:rPr lang="ru-RU" b="1" u="sng" dirty="0" smtClean="0">
                <a:solidFill>
                  <a:srgbClr val="FF0000"/>
                </a:solidFill>
              </a:rPr>
              <a:t> с е ч е </a:t>
            </a:r>
            <a:r>
              <a:rPr lang="ru-RU" b="1" u="sng" dirty="0" err="1" smtClean="0">
                <a:solidFill>
                  <a:srgbClr val="FF0000"/>
                </a:solidFill>
              </a:rPr>
              <a:t>н</a:t>
            </a:r>
            <a:r>
              <a:rPr lang="ru-RU" b="1" u="sng" dirty="0" smtClean="0">
                <a:solidFill>
                  <a:srgbClr val="FF0000"/>
                </a:solidFill>
              </a:rPr>
              <a:t> и е   м </a:t>
            </a:r>
            <a:r>
              <a:rPr lang="ru-RU" b="1" u="sng" dirty="0" err="1" smtClean="0">
                <a:solidFill>
                  <a:srgbClr val="FF0000"/>
                </a:solidFill>
              </a:rPr>
              <a:t>н</a:t>
            </a:r>
            <a:r>
              <a:rPr lang="ru-RU" b="1" u="sng" dirty="0" smtClean="0">
                <a:solidFill>
                  <a:srgbClr val="FF0000"/>
                </a:solidFill>
              </a:rPr>
              <a:t> о ж е с т в.</a:t>
            </a:r>
            <a:r>
              <a:rPr lang="ru-RU" dirty="0" smtClean="0"/>
              <a:t/>
            </a:r>
            <a:br>
              <a:rPr lang="ru-RU" dirty="0" smtClean="0"/>
            </a:br>
            <a:endParaRPr lang="ru-RU" dirty="0"/>
          </a:p>
        </p:txBody>
      </p:sp>
      <p:sp>
        <p:nvSpPr>
          <p:cNvPr id="3" name="Содержимое 2"/>
          <p:cNvSpPr>
            <a:spLocks noGrp="1"/>
          </p:cNvSpPr>
          <p:nvPr>
            <p:ph idx="1"/>
          </p:nvPr>
        </p:nvSpPr>
        <p:spPr>
          <a:xfrm>
            <a:off x="0" y="1071546"/>
            <a:ext cx="9144000" cy="5786454"/>
          </a:xfrm>
          <a:solidFill>
            <a:schemeClr val="accent1">
              <a:lumMod val="20000"/>
              <a:lumOff val="80000"/>
            </a:schemeClr>
          </a:solidFill>
        </p:spPr>
        <p:txBody>
          <a:bodyPr>
            <a:normAutofit lnSpcReduction="10000"/>
          </a:bodyPr>
          <a:lstStyle/>
          <a:p>
            <a:r>
              <a:rPr lang="ru-RU" sz="2400" dirty="0" smtClean="0">
                <a:solidFill>
                  <a:schemeClr val="accent4">
                    <a:lumMod val="75000"/>
                  </a:schemeClr>
                </a:solidFill>
              </a:rPr>
              <a:t>Рассмотрим два множества: </a:t>
            </a:r>
          </a:p>
          <a:p>
            <a:r>
              <a:rPr lang="ru-RU" sz="2400" i="1" dirty="0" smtClean="0">
                <a:solidFill>
                  <a:schemeClr val="accent4">
                    <a:lumMod val="75000"/>
                  </a:schemeClr>
                </a:solidFill>
              </a:rPr>
              <a:t>А</a:t>
            </a:r>
            <a:r>
              <a:rPr lang="ru-RU" sz="2400" dirty="0" smtClean="0">
                <a:solidFill>
                  <a:schemeClr val="accent4">
                    <a:lumMod val="75000"/>
                  </a:schemeClr>
                </a:solidFill>
              </a:rPr>
              <a:t> = {1, 2, 3, 4, 5, 6} и </a:t>
            </a:r>
            <a:r>
              <a:rPr lang="ru-RU" sz="2400" i="1" dirty="0" smtClean="0">
                <a:solidFill>
                  <a:schemeClr val="accent4">
                    <a:lumMod val="75000"/>
                  </a:schemeClr>
                </a:solidFill>
              </a:rPr>
              <a:t>В</a:t>
            </a:r>
            <a:r>
              <a:rPr lang="ru-RU" sz="2400" dirty="0" smtClean="0">
                <a:solidFill>
                  <a:schemeClr val="accent4">
                    <a:lumMod val="75000"/>
                  </a:schemeClr>
                </a:solidFill>
              </a:rPr>
              <a:t> = {5, 6, 7, 8, 9}. Составим новое множество </a:t>
            </a:r>
            <a:r>
              <a:rPr lang="ru-RU" sz="2400" i="1" dirty="0" smtClean="0">
                <a:solidFill>
                  <a:schemeClr val="accent4">
                    <a:lumMod val="75000"/>
                  </a:schemeClr>
                </a:solidFill>
              </a:rPr>
              <a:t>С</a:t>
            </a:r>
            <a:r>
              <a:rPr lang="ru-RU" sz="2400" dirty="0" smtClean="0">
                <a:solidFill>
                  <a:schemeClr val="accent4">
                    <a:lumMod val="75000"/>
                  </a:schemeClr>
                </a:solidFill>
              </a:rPr>
              <a:t>, в которое запишем общие элементы </a:t>
            </a:r>
            <a:r>
              <a:rPr lang="ru-RU" sz="2400" i="1" dirty="0" smtClean="0">
                <a:solidFill>
                  <a:schemeClr val="accent4">
                    <a:lumMod val="75000"/>
                  </a:schemeClr>
                </a:solidFill>
              </a:rPr>
              <a:t>А</a:t>
            </a:r>
            <a:r>
              <a:rPr lang="ru-RU" sz="2400" dirty="0" smtClean="0">
                <a:solidFill>
                  <a:schemeClr val="accent4">
                    <a:lumMod val="75000"/>
                  </a:schemeClr>
                </a:solidFill>
              </a:rPr>
              <a:t> и </a:t>
            </a:r>
            <a:r>
              <a:rPr lang="ru-RU" sz="2400" i="1" dirty="0" smtClean="0">
                <a:solidFill>
                  <a:schemeClr val="accent4">
                    <a:lumMod val="75000"/>
                  </a:schemeClr>
                </a:solidFill>
              </a:rPr>
              <a:t>В</a:t>
            </a:r>
            <a:r>
              <a:rPr lang="ru-RU" sz="2400" dirty="0" smtClean="0">
                <a:solidFill>
                  <a:schemeClr val="accent4">
                    <a:lumMod val="75000"/>
                  </a:schemeClr>
                </a:solidFill>
              </a:rPr>
              <a:t>. </a:t>
            </a:r>
          </a:p>
          <a:p>
            <a:r>
              <a:rPr lang="ru-RU" sz="2400" dirty="0" smtClean="0">
                <a:solidFill>
                  <a:schemeClr val="accent4">
                    <a:lumMod val="75000"/>
                  </a:schemeClr>
                </a:solidFill>
              </a:rPr>
              <a:t>Общими у них являются элементы 5 и 6, значит, </a:t>
            </a:r>
            <a:r>
              <a:rPr lang="ru-RU" sz="2400" i="1" dirty="0" smtClean="0">
                <a:solidFill>
                  <a:schemeClr val="accent4">
                    <a:lumMod val="75000"/>
                  </a:schemeClr>
                </a:solidFill>
              </a:rPr>
              <a:t>С</a:t>
            </a:r>
            <a:r>
              <a:rPr lang="ru-RU" sz="2400" dirty="0" smtClean="0">
                <a:solidFill>
                  <a:schemeClr val="accent4">
                    <a:lumMod val="75000"/>
                  </a:schemeClr>
                </a:solidFill>
              </a:rPr>
              <a:t> = {5, 6}. </a:t>
            </a:r>
          </a:p>
          <a:p>
            <a:r>
              <a:rPr lang="ru-RU" sz="2400" dirty="0" smtClean="0">
                <a:solidFill>
                  <a:schemeClr val="accent4">
                    <a:lumMod val="75000"/>
                  </a:schemeClr>
                </a:solidFill>
              </a:rPr>
              <a:t>Множество </a:t>
            </a:r>
            <a:r>
              <a:rPr lang="ru-RU" sz="2400" i="1" dirty="0" smtClean="0">
                <a:solidFill>
                  <a:schemeClr val="accent4">
                    <a:lumMod val="75000"/>
                  </a:schemeClr>
                </a:solidFill>
              </a:rPr>
              <a:t>С</a:t>
            </a:r>
            <a:r>
              <a:rPr lang="ru-RU" sz="2400" dirty="0" smtClean="0">
                <a:solidFill>
                  <a:schemeClr val="accent4">
                    <a:lumMod val="75000"/>
                  </a:schemeClr>
                </a:solidFill>
              </a:rPr>
              <a:t> является</a:t>
            </a:r>
            <a:r>
              <a:rPr lang="ru-RU" sz="2400" dirty="0" smtClean="0">
                <a:solidFill>
                  <a:srgbClr val="FF0000"/>
                </a:solidFill>
              </a:rPr>
              <a:t> </a:t>
            </a:r>
            <a:r>
              <a:rPr lang="ru-RU" sz="2400" b="1" i="1" dirty="0" smtClean="0">
                <a:solidFill>
                  <a:srgbClr val="FF0000"/>
                </a:solidFill>
              </a:rPr>
              <a:t>пересечением</a:t>
            </a:r>
            <a:r>
              <a:rPr lang="ru-RU" sz="2400" dirty="0" smtClean="0">
                <a:solidFill>
                  <a:srgbClr val="FF0000"/>
                </a:solidFill>
              </a:rPr>
              <a:t> </a:t>
            </a:r>
            <a:r>
              <a:rPr lang="ru-RU" sz="2400" dirty="0" smtClean="0">
                <a:solidFill>
                  <a:schemeClr val="accent4">
                    <a:lumMod val="75000"/>
                  </a:schemeClr>
                </a:solidFill>
              </a:rPr>
              <a:t>множеств </a:t>
            </a:r>
            <a:r>
              <a:rPr lang="ru-RU" sz="2400" i="1" dirty="0" smtClean="0">
                <a:solidFill>
                  <a:schemeClr val="accent4">
                    <a:lumMod val="75000"/>
                  </a:schemeClr>
                </a:solidFill>
              </a:rPr>
              <a:t>А</a:t>
            </a:r>
            <a:r>
              <a:rPr lang="ru-RU" sz="2400" dirty="0" smtClean="0">
                <a:solidFill>
                  <a:schemeClr val="accent4">
                    <a:lumMod val="75000"/>
                  </a:schemeClr>
                </a:solidFill>
              </a:rPr>
              <a:t> и </a:t>
            </a:r>
            <a:r>
              <a:rPr lang="ru-RU" sz="2400" i="1" dirty="0" smtClean="0">
                <a:solidFill>
                  <a:schemeClr val="accent4">
                    <a:lumMod val="75000"/>
                  </a:schemeClr>
                </a:solidFill>
              </a:rPr>
              <a:t>В</a:t>
            </a:r>
            <a:r>
              <a:rPr lang="ru-RU" sz="2400" dirty="0" smtClean="0">
                <a:solidFill>
                  <a:schemeClr val="accent4">
                    <a:lumMod val="75000"/>
                  </a:schemeClr>
                </a:solidFill>
              </a:rPr>
              <a:t>, обозначается так: </a:t>
            </a:r>
          </a:p>
          <a:p>
            <a:endParaRPr lang="ru-RU" i="1" dirty="0" smtClean="0">
              <a:solidFill>
                <a:srgbClr val="C00000"/>
              </a:solidFill>
            </a:endParaRPr>
          </a:p>
          <a:p>
            <a:endParaRPr lang="ru-RU" i="1" dirty="0" smtClean="0">
              <a:solidFill>
                <a:srgbClr val="C00000"/>
              </a:solidFill>
            </a:endParaRPr>
          </a:p>
          <a:p>
            <a:endParaRPr lang="ru-RU" i="1" dirty="0" smtClean="0">
              <a:solidFill>
                <a:srgbClr val="C00000"/>
              </a:solidFill>
            </a:endParaRPr>
          </a:p>
          <a:p>
            <a:r>
              <a:rPr lang="ru-RU" i="1" dirty="0" smtClean="0">
                <a:solidFill>
                  <a:schemeClr val="tx1">
                    <a:lumMod val="75000"/>
                    <a:lumOff val="25000"/>
                  </a:schemeClr>
                </a:solidFill>
              </a:rPr>
              <a:t>О </a:t>
            </a:r>
            <a:r>
              <a:rPr lang="ru-RU" i="1" dirty="0" err="1" smtClean="0">
                <a:solidFill>
                  <a:schemeClr val="tx1">
                    <a:lumMod val="75000"/>
                    <a:lumOff val="25000"/>
                  </a:schemeClr>
                </a:solidFill>
              </a:rPr>
              <a:t>п</a:t>
            </a:r>
            <a:r>
              <a:rPr lang="ru-RU" i="1" dirty="0" smtClean="0">
                <a:solidFill>
                  <a:schemeClr val="tx1">
                    <a:lumMod val="75000"/>
                    <a:lumOff val="25000"/>
                  </a:schemeClr>
                </a:solidFill>
              </a:rPr>
              <a:t> </a:t>
            </a:r>
            <a:r>
              <a:rPr lang="ru-RU" i="1" dirty="0" err="1" smtClean="0">
                <a:solidFill>
                  <a:schemeClr val="tx1">
                    <a:lumMod val="75000"/>
                    <a:lumOff val="25000"/>
                  </a:schemeClr>
                </a:solidFill>
              </a:rPr>
              <a:t>р</a:t>
            </a:r>
            <a:r>
              <a:rPr lang="ru-RU" i="1" dirty="0" smtClean="0">
                <a:solidFill>
                  <a:schemeClr val="tx1">
                    <a:lumMod val="75000"/>
                    <a:lumOff val="25000"/>
                  </a:schemeClr>
                </a:solidFill>
              </a:rPr>
              <a:t> е </a:t>
            </a:r>
            <a:r>
              <a:rPr lang="ru-RU" i="1" dirty="0" err="1" smtClean="0">
                <a:solidFill>
                  <a:schemeClr val="tx1">
                    <a:lumMod val="75000"/>
                    <a:lumOff val="25000"/>
                  </a:schemeClr>
                </a:solidFill>
              </a:rPr>
              <a:t>д</a:t>
            </a:r>
            <a:r>
              <a:rPr lang="ru-RU" i="1" dirty="0" smtClean="0">
                <a:solidFill>
                  <a:schemeClr val="tx1">
                    <a:lumMod val="75000"/>
                    <a:lumOff val="25000"/>
                  </a:schemeClr>
                </a:solidFill>
              </a:rPr>
              <a:t> </a:t>
            </a:r>
            <a:r>
              <a:rPr lang="ru-RU" i="1" dirty="0" err="1" smtClean="0">
                <a:solidFill>
                  <a:schemeClr val="tx1">
                    <a:lumMod val="75000"/>
                    <a:lumOff val="25000"/>
                  </a:schemeClr>
                </a:solidFill>
              </a:rPr>
              <a:t>е</a:t>
            </a:r>
            <a:r>
              <a:rPr lang="ru-RU" i="1" dirty="0" smtClean="0">
                <a:solidFill>
                  <a:schemeClr val="tx1">
                    <a:lumMod val="75000"/>
                    <a:lumOff val="25000"/>
                  </a:schemeClr>
                </a:solidFill>
              </a:rPr>
              <a:t> л е </a:t>
            </a:r>
            <a:r>
              <a:rPr lang="ru-RU" i="1" dirty="0" err="1" smtClean="0">
                <a:solidFill>
                  <a:schemeClr val="tx1">
                    <a:lumMod val="75000"/>
                    <a:lumOff val="25000"/>
                  </a:schemeClr>
                </a:solidFill>
              </a:rPr>
              <a:t>н</a:t>
            </a:r>
            <a:r>
              <a:rPr lang="ru-RU" i="1" dirty="0" smtClean="0">
                <a:solidFill>
                  <a:schemeClr val="tx1">
                    <a:lumMod val="75000"/>
                    <a:lumOff val="25000"/>
                  </a:schemeClr>
                </a:solidFill>
              </a:rPr>
              <a:t> и е:  </a:t>
            </a:r>
            <a:r>
              <a:rPr lang="ru-RU" i="1" dirty="0" smtClean="0">
                <a:solidFill>
                  <a:srgbClr val="C00000"/>
                </a:solidFill>
              </a:rPr>
              <a:t>Пересечением двух множеств называют множество, состоящее из всех общих элементов этих множеств.</a:t>
            </a:r>
          </a:p>
          <a:p>
            <a:endParaRPr lang="ru-RU" dirty="0"/>
          </a:p>
        </p:txBody>
      </p:sp>
      <p:pic>
        <p:nvPicPr>
          <p:cNvPr id="4" name="Рисунок 3"/>
          <p:cNvPicPr/>
          <p:nvPr/>
        </p:nvPicPr>
        <p:blipFill>
          <a:blip r:embed="rId2"/>
          <a:srcRect/>
          <a:stretch>
            <a:fillRect/>
          </a:stretch>
        </p:blipFill>
        <p:spPr bwMode="auto">
          <a:xfrm>
            <a:off x="3214678" y="3786190"/>
            <a:ext cx="2143140" cy="785818"/>
          </a:xfrm>
          <a:prstGeom prst="rect">
            <a:avLst/>
          </a:prstGeom>
          <a:noFill/>
          <a:ln w="9525">
            <a:solidFill>
              <a:srgbClr val="FF0000"/>
            </a:solid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ox(i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ox(i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diamond(in)">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mph" presetSubtype="0" fill="hold" nodeType="clickEffect">
                                  <p:stCondLst>
                                    <p:cond delay="0"/>
                                  </p:stCondLst>
                                  <p:childTnLst>
                                    <p:animScale>
                                      <p:cBhvr>
                                        <p:cTn id="35" dur="2000" fill="hold"/>
                                        <p:tgtEl>
                                          <p:spTgt spid="4"/>
                                        </p:tgtEl>
                                      </p:cBhvr>
                                      <p:by x="150000" y="15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143000"/>
          </a:xfrm>
        </p:spPr>
        <p:txBody>
          <a:bodyPr>
            <a:normAutofit fontScale="90000"/>
          </a:bodyPr>
          <a:lstStyle/>
          <a:p>
            <a:r>
              <a:rPr lang="ru-RU" b="1" u="sng" dirty="0" smtClean="0">
                <a:solidFill>
                  <a:srgbClr val="FF0000"/>
                </a:solidFill>
              </a:rPr>
              <a:t>3. О б </a:t>
            </a:r>
            <a:r>
              <a:rPr lang="ru-RU" b="1" u="sng" dirty="0" err="1" smtClean="0">
                <a:solidFill>
                  <a:srgbClr val="FF0000"/>
                </a:solidFill>
              </a:rPr>
              <a:t>ъ</a:t>
            </a:r>
            <a:r>
              <a:rPr lang="ru-RU" b="1" u="sng" dirty="0" smtClean="0">
                <a:solidFill>
                  <a:srgbClr val="FF0000"/>
                </a:solidFill>
              </a:rPr>
              <a:t> е </a:t>
            </a:r>
            <a:r>
              <a:rPr lang="ru-RU" b="1" u="sng" dirty="0" err="1" smtClean="0">
                <a:solidFill>
                  <a:srgbClr val="FF0000"/>
                </a:solidFill>
              </a:rPr>
              <a:t>д</a:t>
            </a:r>
            <a:r>
              <a:rPr lang="ru-RU" b="1" u="sng" dirty="0" smtClean="0">
                <a:solidFill>
                  <a:srgbClr val="FF0000"/>
                </a:solidFill>
              </a:rPr>
              <a:t> и </a:t>
            </a:r>
            <a:r>
              <a:rPr lang="ru-RU" b="1" u="sng" dirty="0" err="1" smtClean="0">
                <a:solidFill>
                  <a:srgbClr val="FF0000"/>
                </a:solidFill>
              </a:rPr>
              <a:t>н</a:t>
            </a:r>
            <a:r>
              <a:rPr lang="ru-RU" b="1" u="sng" dirty="0" smtClean="0">
                <a:solidFill>
                  <a:srgbClr val="FF0000"/>
                </a:solidFill>
              </a:rPr>
              <a:t> е </a:t>
            </a:r>
            <a:r>
              <a:rPr lang="ru-RU" b="1" u="sng" dirty="0" err="1" smtClean="0">
                <a:solidFill>
                  <a:srgbClr val="FF0000"/>
                </a:solidFill>
              </a:rPr>
              <a:t>н</a:t>
            </a:r>
            <a:r>
              <a:rPr lang="ru-RU" b="1" u="sng" dirty="0" smtClean="0">
                <a:solidFill>
                  <a:srgbClr val="FF0000"/>
                </a:solidFill>
              </a:rPr>
              <a:t> и е   м </a:t>
            </a:r>
            <a:r>
              <a:rPr lang="ru-RU" b="1" u="sng" dirty="0" err="1" smtClean="0">
                <a:solidFill>
                  <a:srgbClr val="FF0000"/>
                </a:solidFill>
              </a:rPr>
              <a:t>н</a:t>
            </a:r>
            <a:r>
              <a:rPr lang="ru-RU" b="1" u="sng" dirty="0" smtClean="0">
                <a:solidFill>
                  <a:srgbClr val="FF0000"/>
                </a:solidFill>
              </a:rPr>
              <a:t> о ж е с т в.</a:t>
            </a:r>
            <a:r>
              <a:rPr lang="ru-RU" dirty="0" smtClean="0"/>
              <a:t/>
            </a:r>
            <a:br>
              <a:rPr lang="ru-RU" dirty="0" smtClean="0"/>
            </a:br>
            <a:endParaRPr lang="ru-RU" dirty="0"/>
          </a:p>
        </p:txBody>
      </p:sp>
      <p:sp>
        <p:nvSpPr>
          <p:cNvPr id="3" name="Содержимое 2"/>
          <p:cNvSpPr>
            <a:spLocks noGrp="1"/>
          </p:cNvSpPr>
          <p:nvPr>
            <p:ph idx="1"/>
          </p:nvPr>
        </p:nvSpPr>
        <p:spPr>
          <a:xfrm>
            <a:off x="0" y="1000108"/>
            <a:ext cx="9144000" cy="5857892"/>
          </a:xfrm>
          <a:solidFill>
            <a:schemeClr val="accent1">
              <a:lumMod val="20000"/>
              <a:lumOff val="80000"/>
            </a:schemeClr>
          </a:solidFill>
        </p:spPr>
        <p:txBody>
          <a:bodyPr>
            <a:normAutofit/>
          </a:bodyPr>
          <a:lstStyle/>
          <a:p>
            <a:r>
              <a:rPr lang="ru-RU" sz="2400" dirty="0" smtClean="0"/>
              <a:t>Возьмём те же два множества: </a:t>
            </a:r>
            <a:r>
              <a:rPr lang="ru-RU" sz="2400" i="1" dirty="0" smtClean="0"/>
              <a:t>А</a:t>
            </a:r>
            <a:r>
              <a:rPr lang="ru-RU" sz="2400" dirty="0" smtClean="0"/>
              <a:t> = {1, 2, 3, 4, 5, 6} и </a:t>
            </a:r>
          </a:p>
          <a:p>
            <a:r>
              <a:rPr lang="ru-RU" sz="2400" i="1" dirty="0" smtClean="0"/>
              <a:t>В</a:t>
            </a:r>
            <a:r>
              <a:rPr lang="ru-RU" sz="2400" dirty="0" smtClean="0"/>
              <a:t> = {5, 6, 7, 8, 9}. Составим теперь множество </a:t>
            </a:r>
            <a:r>
              <a:rPr lang="ru-RU" sz="2400" i="1" dirty="0" smtClean="0"/>
              <a:t>D</a:t>
            </a:r>
            <a:r>
              <a:rPr lang="ru-RU" sz="2400" dirty="0" smtClean="0"/>
              <a:t> таким образом, чтобы в него вошли все элементы, которые принадлежат хотя бы одному из множеств </a:t>
            </a:r>
            <a:r>
              <a:rPr lang="ru-RU" sz="2400" i="1" dirty="0" smtClean="0"/>
              <a:t>А</a:t>
            </a:r>
            <a:r>
              <a:rPr lang="ru-RU" sz="2400" dirty="0" smtClean="0"/>
              <a:t> и </a:t>
            </a:r>
            <a:r>
              <a:rPr lang="ru-RU" sz="2400" i="1" dirty="0" smtClean="0"/>
              <a:t>В</a:t>
            </a:r>
            <a:r>
              <a:rPr lang="ru-RU" sz="2400" dirty="0" smtClean="0"/>
              <a:t>.</a:t>
            </a:r>
          </a:p>
          <a:p>
            <a:r>
              <a:rPr lang="ru-RU" sz="2400" dirty="0" smtClean="0"/>
              <a:t>сперва мы выписываем все элементы множества </a:t>
            </a:r>
            <a:r>
              <a:rPr lang="ru-RU" sz="2400" i="1" dirty="0" smtClean="0"/>
              <a:t>А</a:t>
            </a:r>
            <a:r>
              <a:rPr lang="ru-RU" sz="2400" dirty="0" smtClean="0"/>
              <a:t>, а затем те элементы  множества </a:t>
            </a:r>
            <a:r>
              <a:rPr lang="ru-RU" sz="2400" i="1" dirty="0" smtClean="0"/>
              <a:t>В</a:t>
            </a:r>
            <a:r>
              <a:rPr lang="ru-RU" sz="2400" dirty="0" smtClean="0"/>
              <a:t>,  которые  не  принадлежат  множеству </a:t>
            </a:r>
            <a:r>
              <a:rPr lang="ru-RU" sz="2400" i="1" dirty="0" smtClean="0"/>
              <a:t>А</a:t>
            </a:r>
            <a:r>
              <a:rPr lang="ru-RU" sz="2400" dirty="0" smtClean="0"/>
              <a:t>. </a:t>
            </a:r>
          </a:p>
          <a:p>
            <a:r>
              <a:rPr lang="ru-RU" sz="2400" dirty="0" smtClean="0"/>
              <a:t> Получим: </a:t>
            </a:r>
            <a:r>
              <a:rPr lang="ru-RU" sz="2400" i="1" dirty="0" smtClean="0"/>
              <a:t>D</a:t>
            </a:r>
            <a:r>
              <a:rPr lang="ru-RU" sz="2400" dirty="0" smtClean="0"/>
              <a:t> = {1, 2, 3, 4, 5, 6, 7, 8, 9}. Множество </a:t>
            </a:r>
            <a:r>
              <a:rPr lang="ru-RU" sz="2400" i="1" dirty="0" smtClean="0"/>
              <a:t>D</a:t>
            </a:r>
            <a:r>
              <a:rPr lang="ru-RU" sz="2400" dirty="0" smtClean="0"/>
              <a:t> является </a:t>
            </a:r>
            <a:r>
              <a:rPr lang="ru-RU" sz="2400" b="1" i="1" dirty="0" smtClean="0">
                <a:solidFill>
                  <a:srgbClr val="FF0000"/>
                </a:solidFill>
              </a:rPr>
              <a:t>объединением</a:t>
            </a:r>
            <a:r>
              <a:rPr lang="ru-RU" sz="2400" dirty="0" smtClean="0">
                <a:solidFill>
                  <a:srgbClr val="FF0000"/>
                </a:solidFill>
              </a:rPr>
              <a:t> </a:t>
            </a:r>
            <a:r>
              <a:rPr lang="ru-RU" sz="2400" dirty="0" smtClean="0"/>
              <a:t>множеств </a:t>
            </a:r>
            <a:r>
              <a:rPr lang="ru-RU" sz="2400" i="1" dirty="0" smtClean="0"/>
              <a:t>А</a:t>
            </a:r>
            <a:r>
              <a:rPr lang="ru-RU" sz="2400" dirty="0" smtClean="0"/>
              <a:t> и </a:t>
            </a:r>
            <a:r>
              <a:rPr lang="ru-RU" sz="2400" i="1" dirty="0" smtClean="0"/>
              <a:t>В</a:t>
            </a:r>
            <a:r>
              <a:rPr lang="ru-RU" sz="2400" dirty="0" smtClean="0"/>
              <a:t>, обозначается так:</a:t>
            </a:r>
          </a:p>
          <a:p>
            <a:endParaRPr lang="ru-RU" sz="2800" dirty="0" smtClean="0"/>
          </a:p>
          <a:p>
            <a:endParaRPr lang="ru-RU" sz="2800" dirty="0" smtClean="0"/>
          </a:p>
          <a:p>
            <a:r>
              <a:rPr lang="ru-RU" sz="2800" dirty="0" smtClean="0"/>
              <a:t>О </a:t>
            </a:r>
            <a:r>
              <a:rPr lang="ru-RU" sz="2800" dirty="0" err="1" smtClean="0"/>
              <a:t>п</a:t>
            </a:r>
            <a:r>
              <a:rPr lang="ru-RU" sz="2800" dirty="0" smtClean="0"/>
              <a:t> </a:t>
            </a:r>
            <a:r>
              <a:rPr lang="ru-RU" sz="2800" dirty="0" err="1" smtClean="0"/>
              <a:t>р</a:t>
            </a:r>
            <a:r>
              <a:rPr lang="ru-RU" sz="2800" dirty="0" smtClean="0"/>
              <a:t> е </a:t>
            </a:r>
            <a:r>
              <a:rPr lang="ru-RU" sz="2800" dirty="0" err="1" smtClean="0"/>
              <a:t>д</a:t>
            </a:r>
            <a:r>
              <a:rPr lang="ru-RU" sz="2800" dirty="0" smtClean="0"/>
              <a:t> </a:t>
            </a:r>
            <a:r>
              <a:rPr lang="ru-RU" sz="2800" dirty="0" err="1" smtClean="0"/>
              <a:t>е</a:t>
            </a:r>
            <a:r>
              <a:rPr lang="ru-RU" sz="2800" dirty="0" smtClean="0"/>
              <a:t> л е </a:t>
            </a:r>
            <a:r>
              <a:rPr lang="ru-RU" sz="2800" dirty="0" err="1" smtClean="0"/>
              <a:t>н</a:t>
            </a:r>
            <a:r>
              <a:rPr lang="ru-RU" sz="2800" dirty="0" smtClean="0"/>
              <a:t> и е: </a:t>
            </a:r>
            <a:r>
              <a:rPr lang="ru-RU" sz="2800" i="1" dirty="0" smtClean="0">
                <a:solidFill>
                  <a:srgbClr val="C00000"/>
                </a:solidFill>
              </a:rPr>
              <a:t> Объединением двух множеств называют множество, состоящее из всех элементов, принадлежащих хотя бы одному из этих множеств.</a:t>
            </a:r>
          </a:p>
          <a:p>
            <a:endParaRPr lang="ru-RU" dirty="0"/>
          </a:p>
        </p:txBody>
      </p:sp>
      <p:pic>
        <p:nvPicPr>
          <p:cNvPr id="4" name="Рисунок 3"/>
          <p:cNvPicPr/>
          <p:nvPr/>
        </p:nvPicPr>
        <p:blipFill>
          <a:blip r:embed="rId2"/>
          <a:srcRect/>
          <a:stretch>
            <a:fillRect/>
          </a:stretch>
        </p:blipFill>
        <p:spPr bwMode="auto">
          <a:xfrm>
            <a:off x="3500430" y="4357694"/>
            <a:ext cx="2357454" cy="714380"/>
          </a:xfrm>
          <a:prstGeom prst="rect">
            <a:avLst/>
          </a:prstGeom>
          <a:noFill/>
          <a:ln w="9525">
            <a:solidFill>
              <a:srgbClr val="FF0000"/>
            </a:solid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diamond(in)">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mph" presetSubtype="0" fill="hold" nodeType="clickEffect">
                                  <p:stCondLst>
                                    <p:cond delay="0"/>
                                  </p:stCondLst>
                                  <p:childTnLst>
                                    <p:animScale>
                                      <p:cBhvr>
                                        <p:cTn id="35" dur="2000" fill="hold"/>
                                        <p:tgtEl>
                                          <p:spTgt spid="4"/>
                                        </p:tgtEl>
                                      </p:cBhvr>
                                      <p:by x="150000" y="150000"/>
                                    </p:animScale>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checkerboard(across)">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solidFill>
                  <a:srgbClr val="FF0000"/>
                </a:solidFill>
              </a:rPr>
              <a:t>4. У </a:t>
            </a:r>
            <a:r>
              <a:rPr lang="ru-RU" dirty="0" err="1" smtClean="0">
                <a:solidFill>
                  <a:srgbClr val="FF0000"/>
                </a:solidFill>
              </a:rPr>
              <a:t>п</a:t>
            </a:r>
            <a:r>
              <a:rPr lang="ru-RU" dirty="0" smtClean="0">
                <a:solidFill>
                  <a:srgbClr val="FF0000"/>
                </a:solidFill>
              </a:rPr>
              <a:t> </a:t>
            </a:r>
            <a:r>
              <a:rPr lang="ru-RU" dirty="0" err="1" smtClean="0">
                <a:solidFill>
                  <a:srgbClr val="FF0000"/>
                </a:solidFill>
              </a:rPr>
              <a:t>р</a:t>
            </a:r>
            <a:r>
              <a:rPr lang="ru-RU" dirty="0" smtClean="0">
                <a:solidFill>
                  <a:srgbClr val="FF0000"/>
                </a:solidFill>
              </a:rPr>
              <a:t> а ж </a:t>
            </a:r>
            <a:r>
              <a:rPr lang="ru-RU" dirty="0" err="1" smtClean="0">
                <a:solidFill>
                  <a:srgbClr val="FF0000"/>
                </a:solidFill>
              </a:rPr>
              <a:t>н</a:t>
            </a:r>
            <a:r>
              <a:rPr lang="ru-RU" dirty="0" smtClean="0">
                <a:solidFill>
                  <a:srgbClr val="FF0000"/>
                </a:solidFill>
              </a:rPr>
              <a:t> е </a:t>
            </a:r>
            <a:r>
              <a:rPr lang="ru-RU" dirty="0" err="1" smtClean="0">
                <a:solidFill>
                  <a:srgbClr val="FF0000"/>
                </a:solidFill>
              </a:rPr>
              <a:t>н</a:t>
            </a:r>
            <a:r>
              <a:rPr lang="ru-RU" dirty="0" smtClean="0">
                <a:solidFill>
                  <a:srgbClr val="FF0000"/>
                </a:solidFill>
              </a:rPr>
              <a:t> и я:</a:t>
            </a:r>
            <a:r>
              <a:rPr lang="ru-RU" dirty="0" smtClean="0"/>
              <a:t/>
            </a:r>
            <a:br>
              <a:rPr lang="ru-RU" dirty="0" smtClean="0"/>
            </a:br>
            <a:endParaRPr lang="ru-RU" dirty="0"/>
          </a:p>
        </p:txBody>
      </p:sp>
      <p:sp>
        <p:nvSpPr>
          <p:cNvPr id="3" name="Содержимое 2"/>
          <p:cNvSpPr>
            <a:spLocks noGrp="1"/>
          </p:cNvSpPr>
          <p:nvPr>
            <p:ph idx="1"/>
          </p:nvPr>
        </p:nvSpPr>
        <p:spPr>
          <a:solidFill>
            <a:schemeClr val="accent1">
              <a:lumMod val="20000"/>
              <a:lumOff val="80000"/>
            </a:schemeClr>
          </a:solidFill>
        </p:spPr>
        <p:txBody>
          <a:bodyPr>
            <a:normAutofit fontScale="77500" lnSpcReduction="20000"/>
          </a:bodyPr>
          <a:lstStyle/>
          <a:p>
            <a:r>
              <a:rPr lang="ru-RU" dirty="0" smtClean="0"/>
              <a:t>а) Верна ли запись:</a:t>
            </a:r>
          </a:p>
          <a:p>
            <a:r>
              <a:rPr lang="ru-RU" dirty="0" smtClean="0"/>
              <a:t>1) {8, 12, 16, 20} = {12, 20, 16, 18};</a:t>
            </a:r>
          </a:p>
          <a:p>
            <a:r>
              <a:rPr lang="ru-RU" dirty="0" smtClean="0"/>
              <a:t>2) {</a:t>
            </a:r>
            <a:r>
              <a:rPr lang="ru-RU" i="1" dirty="0" err="1" smtClean="0"/>
              <a:t>m</a:t>
            </a:r>
            <a:r>
              <a:rPr lang="ru-RU" dirty="0" smtClean="0"/>
              <a:t>, </a:t>
            </a:r>
            <a:r>
              <a:rPr lang="ru-RU" i="1" dirty="0" err="1" smtClean="0"/>
              <a:t>n</a:t>
            </a:r>
            <a:r>
              <a:rPr lang="ru-RU" dirty="0" smtClean="0"/>
              <a:t>, </a:t>
            </a:r>
            <a:r>
              <a:rPr lang="ru-RU" i="1" dirty="0" err="1" smtClean="0"/>
              <a:t>p</a:t>
            </a:r>
            <a:r>
              <a:rPr lang="ru-RU" dirty="0" smtClean="0"/>
              <a:t>, </a:t>
            </a:r>
            <a:r>
              <a:rPr lang="ru-RU" i="1" dirty="0" err="1" smtClean="0"/>
              <a:t>q</a:t>
            </a:r>
            <a:r>
              <a:rPr lang="ru-RU" dirty="0" smtClean="0"/>
              <a:t>} = {</a:t>
            </a:r>
            <a:r>
              <a:rPr lang="ru-RU" i="1" dirty="0" err="1" smtClean="0"/>
              <a:t>p</a:t>
            </a:r>
            <a:r>
              <a:rPr lang="ru-RU" dirty="0" smtClean="0"/>
              <a:t>, </a:t>
            </a:r>
            <a:r>
              <a:rPr lang="ru-RU" i="1" dirty="0" err="1" smtClean="0"/>
              <a:t>m</a:t>
            </a:r>
            <a:r>
              <a:rPr lang="ru-RU" dirty="0" smtClean="0"/>
              <a:t>, </a:t>
            </a:r>
            <a:r>
              <a:rPr lang="ru-RU" i="1" dirty="0" err="1" smtClean="0"/>
              <a:t>q</a:t>
            </a:r>
            <a:r>
              <a:rPr lang="ru-RU" dirty="0" smtClean="0"/>
              <a:t>, </a:t>
            </a:r>
            <a:r>
              <a:rPr lang="ru-RU" i="1" dirty="0" err="1" smtClean="0"/>
              <a:t>n</a:t>
            </a:r>
            <a:r>
              <a:rPr lang="ru-RU" dirty="0" smtClean="0"/>
              <a:t>};</a:t>
            </a:r>
          </a:p>
          <a:p>
            <a:r>
              <a:rPr lang="ru-RU" dirty="0" smtClean="0"/>
              <a:t>3) {3, 4, 3, 5} = {3, 4, 5}?</a:t>
            </a:r>
          </a:p>
          <a:p>
            <a:r>
              <a:rPr lang="ru-RU" dirty="0" smtClean="0"/>
              <a:t>б) Запишите множества, равные:</a:t>
            </a:r>
          </a:p>
          <a:p>
            <a:r>
              <a:rPr lang="ru-RU" dirty="0" smtClean="0"/>
              <a:t>1) {2, 3, 2, 4, 2, 5};		2) {</a:t>
            </a:r>
            <a:r>
              <a:rPr lang="ru-RU" i="1" dirty="0" err="1" smtClean="0"/>
              <a:t>f</a:t>
            </a:r>
            <a:r>
              <a:rPr lang="ru-RU" dirty="0" smtClean="0"/>
              <a:t>, </a:t>
            </a:r>
            <a:r>
              <a:rPr lang="ru-RU" i="1" dirty="0" err="1" smtClean="0"/>
              <a:t>f</a:t>
            </a:r>
            <a:r>
              <a:rPr lang="ru-RU" dirty="0" smtClean="0"/>
              <a:t>, </a:t>
            </a:r>
            <a:r>
              <a:rPr lang="ru-RU" i="1" dirty="0" err="1" smtClean="0"/>
              <a:t>f</a:t>
            </a:r>
            <a:r>
              <a:rPr lang="ru-RU" dirty="0" smtClean="0"/>
              <a:t>, </a:t>
            </a:r>
            <a:r>
              <a:rPr lang="ru-RU" i="1" dirty="0" err="1" smtClean="0"/>
              <a:t>m</a:t>
            </a:r>
            <a:r>
              <a:rPr lang="ru-RU" dirty="0" smtClean="0"/>
              <a:t>, </a:t>
            </a:r>
            <a:r>
              <a:rPr lang="ru-RU" i="1" dirty="0" err="1" smtClean="0"/>
              <a:t>m</a:t>
            </a:r>
            <a:r>
              <a:rPr lang="ru-RU" dirty="0" smtClean="0"/>
              <a:t>, </a:t>
            </a:r>
            <a:r>
              <a:rPr lang="ru-RU" i="1" dirty="0" err="1" smtClean="0"/>
              <a:t>m</a:t>
            </a:r>
            <a:r>
              <a:rPr lang="ru-RU" dirty="0" smtClean="0"/>
              <a:t>}.</a:t>
            </a:r>
          </a:p>
          <a:p>
            <a:r>
              <a:rPr lang="ru-RU" dirty="0" smtClean="0"/>
              <a:t>в) Даны множества </a:t>
            </a:r>
            <a:r>
              <a:rPr lang="ru-RU" i="1" dirty="0" smtClean="0"/>
              <a:t>А</a:t>
            </a:r>
            <a:r>
              <a:rPr lang="ru-RU" dirty="0" smtClean="0"/>
              <a:t> = {3, 4, 5}, </a:t>
            </a:r>
            <a:r>
              <a:rPr lang="ru-RU" i="1" dirty="0" smtClean="0"/>
              <a:t>В</a:t>
            </a:r>
            <a:r>
              <a:rPr lang="ru-RU" dirty="0" smtClean="0"/>
              <a:t> = {5, 6, 7, 8}, </a:t>
            </a:r>
            <a:r>
              <a:rPr lang="ru-RU" i="1" dirty="0" smtClean="0"/>
              <a:t>С</a:t>
            </a:r>
            <a:r>
              <a:rPr lang="ru-RU" dirty="0" smtClean="0"/>
              <a:t> = {2, 4, 8} и </a:t>
            </a:r>
            <a:r>
              <a:rPr lang="ru-RU" i="1" dirty="0" smtClean="0"/>
              <a:t>K</a:t>
            </a:r>
            <a:r>
              <a:rPr lang="ru-RU" dirty="0" smtClean="0"/>
              <a:t> = {1, 3, 5, 7}. Найдите:</a:t>
            </a:r>
          </a:p>
          <a:p>
            <a:r>
              <a:rPr lang="ru-RU" dirty="0" smtClean="0"/>
              <a:t>1) </a:t>
            </a:r>
            <a:r>
              <a:rPr lang="ru-RU" i="1" dirty="0" smtClean="0"/>
              <a:t>А    K</a:t>
            </a:r>
            <a:r>
              <a:rPr lang="ru-RU" dirty="0" smtClean="0"/>
              <a:t>;			5) </a:t>
            </a:r>
            <a:r>
              <a:rPr lang="ru-RU" i="1" dirty="0" smtClean="0"/>
              <a:t>А    K</a:t>
            </a:r>
            <a:r>
              <a:rPr lang="ru-RU" dirty="0" smtClean="0"/>
              <a:t>;</a:t>
            </a:r>
          </a:p>
          <a:p>
            <a:r>
              <a:rPr lang="ru-RU" dirty="0" smtClean="0"/>
              <a:t>2) </a:t>
            </a:r>
            <a:r>
              <a:rPr lang="ru-RU" i="1" dirty="0" smtClean="0"/>
              <a:t>А    С</a:t>
            </a:r>
            <a:r>
              <a:rPr lang="ru-RU" dirty="0" smtClean="0"/>
              <a:t>;			6) </a:t>
            </a:r>
            <a:r>
              <a:rPr lang="ru-RU" i="1" dirty="0" smtClean="0"/>
              <a:t>А    С</a:t>
            </a:r>
            <a:r>
              <a:rPr lang="ru-RU" dirty="0" smtClean="0"/>
              <a:t>;</a:t>
            </a:r>
          </a:p>
          <a:p>
            <a:r>
              <a:rPr lang="ru-RU" dirty="0" smtClean="0"/>
              <a:t>3) </a:t>
            </a:r>
            <a:r>
              <a:rPr lang="ru-RU" i="1" dirty="0" smtClean="0"/>
              <a:t>А    В</a:t>
            </a:r>
            <a:r>
              <a:rPr lang="ru-RU" dirty="0" smtClean="0"/>
              <a:t>;			7) </a:t>
            </a:r>
            <a:r>
              <a:rPr lang="ru-RU" i="1" dirty="0" smtClean="0"/>
              <a:t>А    В</a:t>
            </a:r>
            <a:r>
              <a:rPr lang="ru-RU" dirty="0" smtClean="0"/>
              <a:t>;</a:t>
            </a:r>
          </a:p>
          <a:p>
            <a:r>
              <a:rPr lang="ru-RU" dirty="0" smtClean="0"/>
              <a:t>4) </a:t>
            </a:r>
            <a:r>
              <a:rPr lang="ru-RU" i="1" dirty="0" smtClean="0"/>
              <a:t>А    K</a:t>
            </a:r>
            <a:r>
              <a:rPr lang="ru-RU" dirty="0" smtClean="0"/>
              <a:t>    </a:t>
            </a:r>
            <a:r>
              <a:rPr lang="ru-RU" i="1" dirty="0" smtClean="0"/>
              <a:t>В</a:t>
            </a:r>
            <a:r>
              <a:rPr lang="ru-RU" dirty="0" smtClean="0"/>
              <a:t>;			8) </a:t>
            </a:r>
            <a:r>
              <a:rPr lang="ru-RU" i="1" dirty="0" smtClean="0"/>
              <a:t>А    K</a:t>
            </a:r>
            <a:r>
              <a:rPr lang="ru-RU" dirty="0" smtClean="0"/>
              <a:t>    </a:t>
            </a:r>
            <a:r>
              <a:rPr lang="ru-RU" i="1" dirty="0" smtClean="0"/>
              <a:t>В</a:t>
            </a:r>
            <a:r>
              <a:rPr lang="ru-RU" dirty="0" smtClean="0"/>
              <a:t>.</a:t>
            </a:r>
          </a:p>
          <a:p>
            <a:endParaRPr lang="ru-RU" dirty="0"/>
          </a:p>
        </p:txBody>
      </p:sp>
      <p:pic>
        <p:nvPicPr>
          <p:cNvPr id="4" name="Рисунок 3"/>
          <p:cNvPicPr/>
          <p:nvPr/>
        </p:nvPicPr>
        <p:blipFill>
          <a:blip r:embed="rId2"/>
          <a:srcRect/>
          <a:stretch>
            <a:fillRect/>
          </a:stretch>
        </p:blipFill>
        <p:spPr bwMode="auto">
          <a:xfrm>
            <a:off x="1357290" y="4572008"/>
            <a:ext cx="357190" cy="285752"/>
          </a:xfrm>
          <a:prstGeom prst="rect">
            <a:avLst/>
          </a:prstGeom>
          <a:noFill/>
          <a:ln w="9525">
            <a:noFill/>
            <a:miter lim="800000"/>
            <a:headEnd/>
            <a:tailEnd/>
          </a:ln>
        </p:spPr>
      </p:pic>
      <p:pic>
        <p:nvPicPr>
          <p:cNvPr id="5" name="Рисунок 4"/>
          <p:cNvPicPr/>
          <p:nvPr/>
        </p:nvPicPr>
        <p:blipFill>
          <a:blip r:embed="rId2"/>
          <a:srcRect/>
          <a:stretch>
            <a:fillRect/>
          </a:stretch>
        </p:blipFill>
        <p:spPr bwMode="auto">
          <a:xfrm>
            <a:off x="1357290" y="5000636"/>
            <a:ext cx="357190" cy="285752"/>
          </a:xfrm>
          <a:prstGeom prst="rect">
            <a:avLst/>
          </a:prstGeom>
          <a:noFill/>
          <a:ln w="9525">
            <a:noFill/>
            <a:miter lim="800000"/>
            <a:headEnd/>
            <a:tailEnd/>
          </a:ln>
        </p:spPr>
      </p:pic>
      <p:pic>
        <p:nvPicPr>
          <p:cNvPr id="6" name="Рисунок 5"/>
          <p:cNvPicPr/>
          <p:nvPr/>
        </p:nvPicPr>
        <p:blipFill>
          <a:blip r:embed="rId2"/>
          <a:srcRect/>
          <a:stretch>
            <a:fillRect/>
          </a:stretch>
        </p:blipFill>
        <p:spPr bwMode="auto">
          <a:xfrm>
            <a:off x="1357290" y="5357826"/>
            <a:ext cx="357190" cy="285752"/>
          </a:xfrm>
          <a:prstGeom prst="rect">
            <a:avLst/>
          </a:prstGeom>
          <a:noFill/>
          <a:ln w="9525">
            <a:noFill/>
            <a:miter lim="800000"/>
            <a:headEnd/>
            <a:tailEnd/>
          </a:ln>
        </p:spPr>
      </p:pic>
      <p:pic>
        <p:nvPicPr>
          <p:cNvPr id="7" name="Рисунок 6"/>
          <p:cNvPicPr/>
          <p:nvPr/>
        </p:nvPicPr>
        <p:blipFill>
          <a:blip r:embed="rId2"/>
          <a:srcRect/>
          <a:stretch>
            <a:fillRect/>
          </a:stretch>
        </p:blipFill>
        <p:spPr bwMode="auto">
          <a:xfrm>
            <a:off x="1357290" y="5715016"/>
            <a:ext cx="357190" cy="285752"/>
          </a:xfrm>
          <a:prstGeom prst="rect">
            <a:avLst/>
          </a:prstGeom>
          <a:noFill/>
          <a:ln w="9525">
            <a:noFill/>
            <a:miter lim="800000"/>
            <a:headEnd/>
            <a:tailEnd/>
          </a:ln>
        </p:spPr>
      </p:pic>
      <p:pic>
        <p:nvPicPr>
          <p:cNvPr id="8" name="Рисунок 7"/>
          <p:cNvPicPr/>
          <p:nvPr/>
        </p:nvPicPr>
        <p:blipFill>
          <a:blip r:embed="rId2"/>
          <a:srcRect/>
          <a:stretch>
            <a:fillRect/>
          </a:stretch>
        </p:blipFill>
        <p:spPr bwMode="auto">
          <a:xfrm>
            <a:off x="1785918" y="5786454"/>
            <a:ext cx="357190" cy="285752"/>
          </a:xfrm>
          <a:prstGeom prst="rect">
            <a:avLst/>
          </a:prstGeom>
          <a:noFill/>
          <a:ln w="9525">
            <a:noFill/>
            <a:miter lim="800000"/>
            <a:headEnd/>
            <a:tailEnd/>
          </a:ln>
        </p:spPr>
      </p:pic>
      <p:pic>
        <p:nvPicPr>
          <p:cNvPr id="9" name="Рисунок 8"/>
          <p:cNvPicPr/>
          <p:nvPr/>
        </p:nvPicPr>
        <p:blipFill>
          <a:blip r:embed="rId2"/>
          <a:srcRect/>
          <a:stretch>
            <a:fillRect/>
          </a:stretch>
        </p:blipFill>
        <p:spPr bwMode="auto">
          <a:xfrm>
            <a:off x="4643438" y="4643446"/>
            <a:ext cx="357190" cy="285752"/>
          </a:xfrm>
          <a:prstGeom prst="rect">
            <a:avLst/>
          </a:prstGeom>
          <a:noFill/>
          <a:ln w="9525">
            <a:noFill/>
            <a:miter lim="800000"/>
            <a:headEnd/>
            <a:tailEnd/>
          </a:ln>
        </p:spPr>
      </p:pic>
      <p:pic>
        <p:nvPicPr>
          <p:cNvPr id="10" name="Рисунок 9"/>
          <p:cNvPicPr/>
          <p:nvPr/>
        </p:nvPicPr>
        <p:blipFill>
          <a:blip r:embed="rId2"/>
          <a:srcRect/>
          <a:stretch>
            <a:fillRect/>
          </a:stretch>
        </p:blipFill>
        <p:spPr bwMode="auto">
          <a:xfrm>
            <a:off x="4643438" y="5000636"/>
            <a:ext cx="357190" cy="285752"/>
          </a:xfrm>
          <a:prstGeom prst="rect">
            <a:avLst/>
          </a:prstGeom>
          <a:noFill/>
          <a:ln w="9525">
            <a:noFill/>
            <a:miter lim="800000"/>
            <a:headEnd/>
            <a:tailEnd/>
          </a:ln>
        </p:spPr>
      </p:pic>
      <p:pic>
        <p:nvPicPr>
          <p:cNvPr id="11" name="Рисунок 10"/>
          <p:cNvPicPr/>
          <p:nvPr/>
        </p:nvPicPr>
        <p:blipFill>
          <a:blip r:embed="rId2"/>
          <a:srcRect/>
          <a:stretch>
            <a:fillRect/>
          </a:stretch>
        </p:blipFill>
        <p:spPr bwMode="auto">
          <a:xfrm>
            <a:off x="4643438" y="5357826"/>
            <a:ext cx="357190" cy="285752"/>
          </a:xfrm>
          <a:prstGeom prst="rect">
            <a:avLst/>
          </a:prstGeom>
          <a:noFill/>
          <a:ln w="9525">
            <a:noFill/>
            <a:miter lim="800000"/>
            <a:headEnd/>
            <a:tailEnd/>
          </a:ln>
        </p:spPr>
      </p:pic>
      <p:pic>
        <p:nvPicPr>
          <p:cNvPr id="12" name="Рисунок 11"/>
          <p:cNvPicPr/>
          <p:nvPr/>
        </p:nvPicPr>
        <p:blipFill>
          <a:blip r:embed="rId2"/>
          <a:srcRect/>
          <a:stretch>
            <a:fillRect/>
          </a:stretch>
        </p:blipFill>
        <p:spPr bwMode="auto">
          <a:xfrm>
            <a:off x="5572132" y="5715016"/>
            <a:ext cx="357190" cy="285752"/>
          </a:xfrm>
          <a:prstGeom prst="rect">
            <a:avLst/>
          </a:prstGeom>
          <a:noFill/>
          <a:ln w="9525">
            <a:noFill/>
            <a:miter lim="800000"/>
            <a:headEnd/>
            <a:tailEnd/>
          </a:ln>
        </p:spPr>
      </p:pic>
      <p:pic>
        <p:nvPicPr>
          <p:cNvPr id="13" name="Рисунок 12"/>
          <p:cNvPicPr/>
          <p:nvPr/>
        </p:nvPicPr>
        <p:blipFill>
          <a:blip r:embed="rId2"/>
          <a:srcRect/>
          <a:stretch>
            <a:fillRect/>
          </a:stretch>
        </p:blipFill>
        <p:spPr bwMode="auto">
          <a:xfrm>
            <a:off x="6072198" y="5715016"/>
            <a:ext cx="357190" cy="285752"/>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Horizontal)">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barn(inHorizontal)">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Horizont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barn(inHorizontal)">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barn(inHorizontal)">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6" fill="hold" grpId="0"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barn(inHorizontal)">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barn(inHorizontal)">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6"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barn(inHorizontal)">
                                      <p:cBhvr>
                                        <p:cTn id="6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solidFill>
            <a:schemeClr val="accent1">
              <a:lumMod val="20000"/>
              <a:lumOff val="80000"/>
            </a:schemeClr>
          </a:solidFill>
        </p:spPr>
        <p:txBody>
          <a:bodyPr/>
          <a:lstStyle/>
          <a:p>
            <a:r>
              <a:rPr lang="ru-RU" dirty="0" smtClean="0"/>
              <a:t>№ 799.</a:t>
            </a:r>
          </a:p>
          <a:p>
            <a:r>
              <a:rPr lang="ru-RU" dirty="0" smtClean="0"/>
              <a:t> Найдите пересечение и объединение множеств букв, которые используются при записи слов «типография» и «фотография».</a:t>
            </a:r>
          </a:p>
          <a:p>
            <a:r>
              <a:rPr lang="ru-RU" dirty="0" smtClean="0"/>
              <a:t> № 801 (а).</a:t>
            </a:r>
          </a:p>
          <a:p>
            <a:r>
              <a:rPr lang="ru-RU" dirty="0" smtClean="0"/>
              <a:t>№ 802 (а).</a:t>
            </a:r>
          </a:p>
          <a:p>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cap="all" dirty="0" smtClean="0">
                <a:solidFill>
                  <a:srgbClr val="FF0000"/>
                </a:solidFill>
              </a:rPr>
              <a:t>Круги Эйлера</a:t>
            </a:r>
            <a:endParaRPr lang="ru-RU" dirty="0">
              <a:solidFill>
                <a:srgbClr val="FF0000"/>
              </a:solidFill>
            </a:endParaRPr>
          </a:p>
        </p:txBody>
      </p:sp>
      <p:sp>
        <p:nvSpPr>
          <p:cNvPr id="3" name="Содержимое 2"/>
          <p:cNvSpPr>
            <a:spLocks noGrp="1"/>
          </p:cNvSpPr>
          <p:nvPr>
            <p:ph idx="1"/>
          </p:nvPr>
        </p:nvSpPr>
        <p:spPr>
          <a:xfrm>
            <a:off x="0" y="1600201"/>
            <a:ext cx="7000892" cy="2614617"/>
          </a:xfrm>
          <a:solidFill>
            <a:schemeClr val="accent1">
              <a:lumMod val="20000"/>
              <a:lumOff val="80000"/>
            </a:schemeClr>
          </a:solidFill>
        </p:spPr>
        <p:txBody>
          <a:bodyPr/>
          <a:lstStyle/>
          <a:p>
            <a:r>
              <a:rPr lang="ru-RU" sz="2400" dirty="0" smtClean="0"/>
              <a:t>З а </a:t>
            </a:r>
            <a:r>
              <a:rPr lang="ru-RU" sz="2400" dirty="0" err="1" smtClean="0"/>
              <a:t>д</a:t>
            </a:r>
            <a:r>
              <a:rPr lang="ru-RU" sz="2400" dirty="0" smtClean="0"/>
              <a:t> </a:t>
            </a:r>
            <a:r>
              <a:rPr lang="ru-RU" sz="2400" dirty="0" err="1" smtClean="0"/>
              <a:t>а</a:t>
            </a:r>
            <a:r>
              <a:rPr lang="ru-RU" sz="2400" dirty="0" smtClean="0"/>
              <a:t> ч а. В классе 35 учеников. Из них 20 занимаются в математическом кружке, 11 – в биологическом, 10 ребят не посещают кружки. Сколько биологов увлекаются математикой?</a:t>
            </a:r>
          </a:p>
          <a:p>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linds(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14282" y="0"/>
            <a:ext cx="8929718" cy="6572272"/>
          </a:xfrm>
          <a:solidFill>
            <a:schemeClr val="accent1">
              <a:lumMod val="20000"/>
              <a:lumOff val="80000"/>
            </a:schemeClr>
          </a:solidFill>
        </p:spPr>
        <p:txBody>
          <a:bodyPr>
            <a:normAutofit lnSpcReduction="10000"/>
          </a:bodyPr>
          <a:lstStyle/>
          <a:p>
            <a:r>
              <a:rPr lang="ru-RU" dirty="0" smtClean="0"/>
              <a:t>Р е </a:t>
            </a:r>
            <a:r>
              <a:rPr lang="ru-RU" dirty="0" err="1" smtClean="0"/>
              <a:t>ш</a:t>
            </a:r>
            <a:r>
              <a:rPr lang="ru-RU" dirty="0" smtClean="0"/>
              <a:t> </a:t>
            </a:r>
            <a:r>
              <a:rPr lang="ru-RU" dirty="0" err="1" smtClean="0"/>
              <a:t>е</a:t>
            </a:r>
            <a:r>
              <a:rPr lang="ru-RU" dirty="0" smtClean="0"/>
              <a:t> </a:t>
            </a:r>
            <a:r>
              <a:rPr lang="ru-RU" dirty="0" err="1" smtClean="0"/>
              <a:t>н</a:t>
            </a:r>
            <a:r>
              <a:rPr lang="ru-RU" dirty="0" smtClean="0"/>
              <a:t> и е</a:t>
            </a:r>
          </a:p>
          <a:p>
            <a:r>
              <a:rPr lang="ru-RU" sz="2000" dirty="0" smtClean="0"/>
              <a:t>Изобразим различные множества учащихся в виде кругов. Большой круг будет изображать всех учащихся класса. В этот круг поместим два поменьше. Один обозначим буквой </a:t>
            </a:r>
            <a:r>
              <a:rPr lang="ru-RU" sz="2000" i="1" dirty="0" smtClean="0"/>
              <a:t>М</a:t>
            </a:r>
            <a:r>
              <a:rPr lang="ru-RU" sz="2000" dirty="0" smtClean="0"/>
              <a:t>, и он будет изображать математиков класса. Другой круг обозначим </a:t>
            </a:r>
            <a:r>
              <a:rPr lang="ru-RU" sz="2000" i="1" dirty="0" smtClean="0"/>
              <a:t>Б</a:t>
            </a:r>
            <a:r>
              <a:rPr lang="ru-RU" sz="2000" dirty="0" smtClean="0"/>
              <a:t> – биологи класса. Очевидно, в общей части кругов, обозначенной </a:t>
            </a:r>
            <a:r>
              <a:rPr lang="ru-RU" sz="2000" i="1" dirty="0" smtClean="0"/>
              <a:t>МБ</a:t>
            </a:r>
            <a:r>
              <a:rPr lang="ru-RU" sz="2000" dirty="0" smtClean="0"/>
              <a:t>, окажутся те самые биологи-математики, которые нас интересуют. Теперь посчитаем: всего внутри большого круга 35 ребят, внутри двух меньших 35 – 10 = 25 ребят. Внутри «математического» круга </a:t>
            </a:r>
            <a:r>
              <a:rPr lang="ru-RU" sz="2000" i="1" dirty="0" smtClean="0"/>
              <a:t>М </a:t>
            </a:r>
            <a:r>
              <a:rPr lang="ru-RU" sz="2000" dirty="0" smtClean="0"/>
              <a:t>находятся 20 ребят, значит, в той части «биологического» круга, которая расположена вне круга </a:t>
            </a:r>
            <a:r>
              <a:rPr lang="ru-RU" sz="2000" i="1" dirty="0" smtClean="0"/>
              <a:t>М</a:t>
            </a:r>
            <a:r>
              <a:rPr lang="ru-RU" sz="2000" dirty="0" smtClean="0"/>
              <a:t>, находятся 25 – 20 = 5 биологов, не посещающих математический кружок. Остальные биологи, их 11 – 5 = 6 человек, находятся в общей части кругов </a:t>
            </a:r>
            <a:r>
              <a:rPr lang="ru-RU" sz="2000" i="1" dirty="0" smtClean="0"/>
              <a:t>МБ</a:t>
            </a:r>
            <a:r>
              <a:rPr lang="ru-RU" sz="2000" dirty="0" smtClean="0"/>
              <a:t>. Там образом, 6 биологов увлекаются математикой.</a:t>
            </a:r>
          </a:p>
          <a:p>
            <a:endParaRPr lang="ru-RU" sz="2000" dirty="0" smtClean="0"/>
          </a:p>
          <a:p>
            <a:endParaRPr lang="ru-RU" sz="2000" dirty="0" smtClean="0"/>
          </a:p>
          <a:p>
            <a:endParaRPr lang="ru-RU" sz="2000" dirty="0" smtClean="0"/>
          </a:p>
          <a:p>
            <a:endParaRPr lang="ru-RU" sz="2000" dirty="0" smtClean="0"/>
          </a:p>
          <a:p>
            <a:endParaRPr lang="ru-RU" sz="2000" dirty="0" smtClean="0"/>
          </a:p>
          <a:p>
            <a:r>
              <a:rPr lang="ru-RU" sz="2000" dirty="0" smtClean="0"/>
              <a:t>О т в е т: 6 биологов увлекаются </a:t>
            </a:r>
          </a:p>
          <a:p>
            <a:pPr>
              <a:buNone/>
            </a:pPr>
            <a:r>
              <a:rPr lang="ru-RU" sz="2000" dirty="0" smtClean="0"/>
              <a:t>математикой.</a:t>
            </a:r>
          </a:p>
          <a:p>
            <a:endParaRPr lang="ru-RU" dirty="0"/>
          </a:p>
        </p:txBody>
      </p:sp>
      <p:pic>
        <p:nvPicPr>
          <p:cNvPr id="5" name="Рисунок 4"/>
          <p:cNvPicPr/>
          <p:nvPr/>
        </p:nvPicPr>
        <p:blipFill>
          <a:blip r:embed="rId2"/>
          <a:srcRect/>
          <a:stretch>
            <a:fillRect/>
          </a:stretch>
        </p:blipFill>
        <p:spPr bwMode="auto">
          <a:xfrm>
            <a:off x="4572000" y="3857628"/>
            <a:ext cx="4000528" cy="250033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arn(in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barn(inHorizontal)">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4757742" cy="6143667"/>
          </a:xfrm>
          <a:solidFill>
            <a:schemeClr val="accent1">
              <a:lumMod val="20000"/>
              <a:lumOff val="80000"/>
            </a:schemeClr>
          </a:solidFill>
        </p:spPr>
        <p:txBody>
          <a:bodyPr>
            <a:normAutofit fontScale="70000" lnSpcReduction="20000"/>
          </a:bodyPr>
          <a:lstStyle/>
          <a:p>
            <a:r>
              <a:rPr lang="ru-RU" sz="3400" dirty="0" smtClean="0"/>
              <a:t> эти круги называются </a:t>
            </a:r>
            <a:r>
              <a:rPr lang="ru-RU" sz="3400" b="1" i="1" dirty="0" smtClean="0">
                <a:solidFill>
                  <a:srgbClr val="FF0000"/>
                </a:solidFill>
              </a:rPr>
              <a:t>кругами Эйлера.</a:t>
            </a:r>
            <a:endParaRPr lang="ru-RU" sz="3400" dirty="0" smtClean="0">
              <a:solidFill>
                <a:srgbClr val="FF0000"/>
              </a:solidFill>
            </a:endParaRPr>
          </a:p>
          <a:p>
            <a:r>
              <a:rPr lang="ru-RU" sz="3400" dirty="0" smtClean="0"/>
              <a:t>Один из величайших математиков петербургской академии </a:t>
            </a:r>
            <a:r>
              <a:rPr lang="ru-RU" sz="3400" dirty="0" smtClean="0">
                <a:solidFill>
                  <a:srgbClr val="FF0000"/>
                </a:solidFill>
              </a:rPr>
              <a:t>Леонард Эйлер (1707–1783) </a:t>
            </a:r>
            <a:r>
              <a:rPr lang="ru-RU" sz="3400" dirty="0" smtClean="0"/>
              <a:t>за свою долгую жизнь написал более 850 научных работ. В одной из них появились круги, которые «очень подходят для того, чтобы облегчить наши размышления». С помощью этих кругов удобно геометрически иллюстрировать операции над множествами. Можно рисовать не только круги, но и овалы, прямоугольники и другие геометрические фигуры.</a:t>
            </a:r>
          </a:p>
          <a:p>
            <a:endParaRPr lang="ru-RU" dirty="0"/>
          </a:p>
        </p:txBody>
      </p:sp>
      <p:pic>
        <p:nvPicPr>
          <p:cNvPr id="23554" name="Picture 2"/>
          <p:cNvPicPr>
            <a:picLocks noChangeAspect="1" noChangeArrowheads="1"/>
          </p:cNvPicPr>
          <p:nvPr/>
        </p:nvPicPr>
        <p:blipFill>
          <a:blip r:embed="rId2"/>
          <a:srcRect/>
          <a:stretch>
            <a:fillRect/>
          </a:stretch>
        </p:blipFill>
        <p:spPr bwMode="auto">
          <a:xfrm>
            <a:off x="5143504" y="500042"/>
            <a:ext cx="3618051" cy="4519617"/>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3554"/>
                                        </p:tgtEl>
                                        <p:attrNameLst>
                                          <p:attrName>style.visibility</p:attrName>
                                        </p:attrNameLst>
                                      </p:cBhvr>
                                      <p:to>
                                        <p:strVal val="visible"/>
                                      </p:to>
                                    </p:set>
                                    <p:animEffect transition="in" filter="checkerboard(across)">
                                      <p:cBhvr>
                                        <p:cTn id="19"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401080" cy="6143667"/>
          </a:xfrm>
          <a:solidFill>
            <a:schemeClr val="accent1">
              <a:lumMod val="20000"/>
              <a:lumOff val="80000"/>
            </a:schemeClr>
          </a:solidFill>
        </p:spPr>
        <p:txBody>
          <a:bodyPr/>
          <a:lstStyle/>
          <a:p>
            <a:r>
              <a:rPr lang="ru-RU" dirty="0" smtClean="0"/>
              <a:t>№ 803</a:t>
            </a:r>
          </a:p>
          <a:p>
            <a:r>
              <a:rPr lang="ru-RU" sz="2000" dirty="0" smtClean="0"/>
              <a:t>Известно, что точки </a:t>
            </a:r>
            <a:r>
              <a:rPr lang="ru-RU" sz="2000" i="1" dirty="0" smtClean="0"/>
              <a:t>A</a:t>
            </a:r>
            <a:r>
              <a:rPr lang="ru-RU" sz="2000" dirty="0" smtClean="0"/>
              <a:t>, </a:t>
            </a:r>
            <a:r>
              <a:rPr lang="ru-RU" sz="2000" i="1" dirty="0" smtClean="0"/>
              <a:t>B</a:t>
            </a:r>
            <a:r>
              <a:rPr lang="ru-RU" sz="2000" dirty="0" smtClean="0"/>
              <a:t>, </a:t>
            </a:r>
            <a:r>
              <a:rPr lang="ru-RU" sz="2000" i="1" dirty="0" smtClean="0"/>
              <a:t>C</a:t>
            </a:r>
            <a:r>
              <a:rPr lang="ru-RU" sz="2000" dirty="0" smtClean="0"/>
              <a:t> и </a:t>
            </a:r>
            <a:r>
              <a:rPr lang="ru-RU" sz="2000" i="1" dirty="0" smtClean="0"/>
              <a:t>D</a:t>
            </a:r>
            <a:r>
              <a:rPr lang="ru-RU" sz="2000" dirty="0" smtClean="0"/>
              <a:t> расположены на одной прямой, причём пересечением множеств точек отрезков </a:t>
            </a:r>
            <a:r>
              <a:rPr lang="ru-RU" sz="2000" i="1" dirty="0" smtClean="0"/>
              <a:t>AB</a:t>
            </a:r>
            <a:r>
              <a:rPr lang="ru-RU" sz="2000" dirty="0" smtClean="0"/>
              <a:t> и </a:t>
            </a:r>
            <a:r>
              <a:rPr lang="ru-RU" sz="2000" i="1" dirty="0" smtClean="0"/>
              <a:t>CD</a:t>
            </a:r>
            <a:r>
              <a:rPr lang="ru-RU" sz="2000" dirty="0" smtClean="0"/>
              <a:t> являются:</a:t>
            </a:r>
          </a:p>
          <a:p>
            <a:pPr>
              <a:buNone/>
            </a:pPr>
            <a:r>
              <a:rPr lang="ru-RU" sz="2000" dirty="0" smtClean="0"/>
              <a:t>      а) отрезок </a:t>
            </a:r>
            <a:r>
              <a:rPr lang="ru-RU" sz="2000" i="1" dirty="0" smtClean="0"/>
              <a:t>CD</a:t>
            </a:r>
            <a:r>
              <a:rPr lang="ru-RU" sz="2000" dirty="0" smtClean="0"/>
              <a:t>;         б) отрезок </a:t>
            </a:r>
            <a:r>
              <a:rPr lang="ru-RU" sz="2000" i="1" dirty="0" smtClean="0"/>
              <a:t>СВ</a:t>
            </a:r>
            <a:r>
              <a:rPr lang="ru-RU" sz="2000" dirty="0" smtClean="0"/>
              <a:t>.</a:t>
            </a:r>
          </a:p>
          <a:p>
            <a:pPr>
              <a:buNone/>
            </a:pPr>
            <a:r>
              <a:rPr lang="ru-RU" sz="2000" dirty="0" smtClean="0"/>
              <a:t>      Для каждого случая сделайте чертёж.</a:t>
            </a:r>
          </a:p>
          <a:p>
            <a:pPr>
              <a:buNone/>
            </a:pPr>
            <a:r>
              <a:rPr lang="ru-RU" sz="2400" dirty="0" smtClean="0"/>
              <a:t>Р е </a:t>
            </a:r>
            <a:r>
              <a:rPr lang="ru-RU" sz="2400" dirty="0" err="1" smtClean="0"/>
              <a:t>ш</a:t>
            </a:r>
            <a:r>
              <a:rPr lang="ru-RU" sz="2400" dirty="0" smtClean="0"/>
              <a:t> </a:t>
            </a:r>
            <a:r>
              <a:rPr lang="ru-RU" sz="2400" dirty="0" err="1" smtClean="0"/>
              <a:t>е</a:t>
            </a:r>
            <a:r>
              <a:rPr lang="ru-RU" sz="2400" dirty="0" smtClean="0"/>
              <a:t> </a:t>
            </a:r>
            <a:r>
              <a:rPr lang="ru-RU" sz="2400" dirty="0" err="1" smtClean="0"/>
              <a:t>н</a:t>
            </a:r>
            <a:r>
              <a:rPr lang="ru-RU" sz="2400" dirty="0" smtClean="0"/>
              <a:t> и е</a:t>
            </a:r>
          </a:p>
          <a:p>
            <a:pPr>
              <a:buNone/>
            </a:pPr>
            <a:endParaRPr lang="ru-RU" dirty="0"/>
          </a:p>
        </p:txBody>
      </p:sp>
      <p:pic>
        <p:nvPicPr>
          <p:cNvPr id="4" name="Рисунок 3"/>
          <p:cNvPicPr/>
          <p:nvPr/>
        </p:nvPicPr>
        <p:blipFill>
          <a:blip r:embed="rId2"/>
          <a:srcRect/>
          <a:stretch>
            <a:fillRect/>
          </a:stretch>
        </p:blipFill>
        <p:spPr bwMode="auto">
          <a:xfrm>
            <a:off x="1928794" y="2714620"/>
            <a:ext cx="5572164" cy="1214446"/>
          </a:xfrm>
          <a:prstGeom prst="rect">
            <a:avLst/>
          </a:prstGeom>
          <a:noFill/>
          <a:ln w="9525">
            <a:noFill/>
            <a:miter lim="800000"/>
            <a:headEnd/>
            <a:tailEnd/>
          </a:ln>
        </p:spPr>
      </p:pic>
      <p:pic>
        <p:nvPicPr>
          <p:cNvPr id="5" name="Рисунок 4"/>
          <p:cNvPicPr/>
          <p:nvPr/>
        </p:nvPicPr>
        <p:blipFill>
          <a:blip r:embed="rId3"/>
          <a:srcRect/>
          <a:stretch>
            <a:fillRect/>
          </a:stretch>
        </p:blipFill>
        <p:spPr bwMode="auto">
          <a:xfrm>
            <a:off x="2071670" y="4357694"/>
            <a:ext cx="5429288" cy="1500198"/>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inHorizont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inHorizontal)">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401080" cy="6215105"/>
          </a:xfrm>
          <a:solidFill>
            <a:schemeClr val="accent1">
              <a:lumMod val="20000"/>
              <a:lumOff val="80000"/>
            </a:schemeClr>
          </a:solidFill>
        </p:spPr>
        <p:txBody>
          <a:bodyPr>
            <a:normAutofit fontScale="92500"/>
          </a:bodyPr>
          <a:lstStyle/>
          <a:p>
            <a:r>
              <a:rPr lang="ru-RU" dirty="0" smtClean="0"/>
              <a:t>№ 804 (а).</a:t>
            </a:r>
          </a:p>
          <a:p>
            <a:r>
              <a:rPr lang="ru-RU" sz="2400" dirty="0" smtClean="0"/>
              <a:t>Р е </a:t>
            </a:r>
            <a:r>
              <a:rPr lang="ru-RU" sz="2400" dirty="0" err="1" smtClean="0"/>
              <a:t>ш</a:t>
            </a:r>
            <a:r>
              <a:rPr lang="ru-RU" sz="2400" dirty="0" smtClean="0"/>
              <a:t> </a:t>
            </a:r>
            <a:r>
              <a:rPr lang="ru-RU" sz="2400" dirty="0" err="1" smtClean="0"/>
              <a:t>е</a:t>
            </a:r>
            <a:r>
              <a:rPr lang="ru-RU" sz="2400" dirty="0" smtClean="0"/>
              <a:t> </a:t>
            </a:r>
            <a:r>
              <a:rPr lang="ru-RU" sz="2400" dirty="0" err="1" smtClean="0"/>
              <a:t>н</a:t>
            </a:r>
            <a:r>
              <a:rPr lang="ru-RU" sz="2400" dirty="0" smtClean="0"/>
              <a:t> и е</a:t>
            </a:r>
          </a:p>
          <a:p>
            <a:pPr>
              <a:buNone/>
            </a:pPr>
            <a:r>
              <a:rPr lang="ru-RU" sz="2400" dirty="0" smtClean="0"/>
              <a:t>– </a:t>
            </a:r>
            <a:r>
              <a:rPr lang="ru-RU" sz="2000" dirty="0" smtClean="0"/>
              <a:t>Вспомним определения.</a:t>
            </a:r>
          </a:p>
          <a:p>
            <a:pPr>
              <a:buNone/>
            </a:pPr>
            <a:r>
              <a:rPr lang="ru-RU" sz="2000" i="1" dirty="0" smtClean="0"/>
              <a:t>Прямоугольником</a:t>
            </a:r>
            <a:r>
              <a:rPr lang="ru-RU" sz="2000" dirty="0" smtClean="0"/>
              <a:t> называется параллелограмм, у которого есть прямой угол.</a:t>
            </a:r>
          </a:p>
          <a:p>
            <a:pPr>
              <a:buNone/>
            </a:pPr>
            <a:r>
              <a:rPr lang="ru-RU" sz="2000" i="1" dirty="0" smtClean="0"/>
              <a:t>Ромбом</a:t>
            </a:r>
            <a:r>
              <a:rPr lang="ru-RU" sz="2000" dirty="0" smtClean="0"/>
              <a:t>  называется  параллелограмм,  у  которого  смежные  стороны равны.</a:t>
            </a:r>
          </a:p>
          <a:p>
            <a:pPr>
              <a:buNone/>
            </a:pPr>
            <a:r>
              <a:rPr lang="ru-RU" sz="2000" dirty="0" smtClean="0"/>
              <a:t>Изобразим соотношение множества этих фигур с помощью кругов Эйлера.</a:t>
            </a:r>
          </a:p>
          <a:p>
            <a:r>
              <a:rPr lang="ru-RU" sz="2400" dirty="0" smtClean="0"/>
              <a:t>                                        параллелограмм</a:t>
            </a:r>
          </a:p>
          <a:p>
            <a:endParaRPr lang="ru-RU" sz="2400" dirty="0" smtClean="0"/>
          </a:p>
          <a:p>
            <a:endParaRPr lang="ru-RU" sz="2400" dirty="0" smtClean="0"/>
          </a:p>
          <a:p>
            <a:endParaRPr lang="ru-RU" sz="2400" dirty="0" smtClean="0"/>
          </a:p>
          <a:p>
            <a:endParaRPr lang="ru-RU" sz="2400" dirty="0" smtClean="0"/>
          </a:p>
          <a:p>
            <a:endParaRPr lang="ru-RU" sz="2400" dirty="0" smtClean="0"/>
          </a:p>
          <a:p>
            <a:r>
              <a:rPr lang="ru-RU" sz="2200" dirty="0" smtClean="0"/>
              <a:t>Пересечением двух множеств будет множество параллелограммов, у которых есть прямой угол и равны смежные стороны. Это множество квадратов.</a:t>
            </a:r>
          </a:p>
          <a:p>
            <a:r>
              <a:rPr lang="ru-RU" sz="2200" dirty="0" smtClean="0"/>
              <a:t>О т в е т: множество квадратов.</a:t>
            </a:r>
          </a:p>
          <a:p>
            <a:endParaRPr lang="ru-RU" sz="2400" dirty="0"/>
          </a:p>
        </p:txBody>
      </p:sp>
      <p:pic>
        <p:nvPicPr>
          <p:cNvPr id="5" name="Рисунок 4"/>
          <p:cNvPicPr/>
          <p:nvPr/>
        </p:nvPicPr>
        <p:blipFill>
          <a:blip r:embed="rId2"/>
          <a:srcRect/>
          <a:stretch>
            <a:fillRect/>
          </a:stretch>
        </p:blipFill>
        <p:spPr bwMode="auto">
          <a:xfrm>
            <a:off x="2857488" y="3143248"/>
            <a:ext cx="2928958" cy="192882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amond(in)">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wipe(down)">
                                      <p:cBhvr>
                                        <p:cTn id="40" dur="500"/>
                                        <p:tgtEl>
                                          <p:spTgt spid="3">
                                            <p:txEl>
                                              <p:pRg st="12" end="12"/>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wipe(down)">
                                      <p:cBhvr>
                                        <p:cTn id="4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solidFill>
                  <a:srgbClr val="FF0000"/>
                </a:solidFill>
              </a:rPr>
              <a:t> Итоги урока.</a:t>
            </a:r>
            <a:r>
              <a:rPr lang="ru-RU" dirty="0" smtClean="0"/>
              <a:t/>
            </a:r>
            <a:br>
              <a:rPr lang="ru-RU" dirty="0" smtClean="0"/>
            </a:br>
            <a:endParaRPr lang="ru-RU" dirty="0"/>
          </a:p>
        </p:txBody>
      </p:sp>
      <p:sp>
        <p:nvSpPr>
          <p:cNvPr id="3" name="Содержимое 2"/>
          <p:cNvSpPr>
            <a:spLocks noGrp="1"/>
          </p:cNvSpPr>
          <p:nvPr>
            <p:ph idx="1"/>
          </p:nvPr>
        </p:nvSpPr>
        <p:spPr>
          <a:solidFill>
            <a:schemeClr val="accent1">
              <a:lumMod val="20000"/>
              <a:lumOff val="80000"/>
            </a:schemeClr>
          </a:solidFill>
        </p:spPr>
        <p:txBody>
          <a:bodyPr>
            <a:normAutofit fontScale="85000" lnSpcReduction="10000"/>
          </a:bodyPr>
          <a:lstStyle/>
          <a:p>
            <a:r>
              <a:rPr lang="ru-RU" dirty="0" smtClean="0"/>
              <a:t>– Какие способы задания множеств существуют?</a:t>
            </a:r>
          </a:p>
          <a:p>
            <a:r>
              <a:rPr lang="ru-RU" dirty="0" smtClean="0"/>
              <a:t>– Какие два множества являются равными?</a:t>
            </a:r>
          </a:p>
          <a:p>
            <a:r>
              <a:rPr lang="ru-RU" dirty="0" smtClean="0"/>
              <a:t>– Как называется множество, в котором нет ни одного элемента?</a:t>
            </a:r>
          </a:p>
          <a:p>
            <a:r>
              <a:rPr lang="ru-RU" dirty="0" smtClean="0"/>
              <a:t>– Что называется пересечением двух множеств?</a:t>
            </a:r>
          </a:p>
          <a:p>
            <a:r>
              <a:rPr lang="ru-RU" dirty="0" smtClean="0"/>
              <a:t>– Что называется объединением двух множеств?</a:t>
            </a:r>
          </a:p>
          <a:p>
            <a:r>
              <a:rPr lang="ru-RU" dirty="0" smtClean="0"/>
              <a:t>– Для чего служат круги Эйлера?</a:t>
            </a:r>
          </a:p>
          <a:p>
            <a:r>
              <a:rPr lang="ru-RU" dirty="0" smtClean="0"/>
              <a:t>– Как с помощью кругов Эйлера изобразить пересечение множеств? объединение множеств?</a:t>
            </a:r>
          </a:p>
          <a:p>
            <a:endParaRPr lang="ru-RU" dirty="0" smtClean="0"/>
          </a:p>
          <a:p>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Horizontal)">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barn(inHorizontal)">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Horizont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barn(inHorizontal)">
                                      <p:cBhvr>
                                        <p:cTn id="4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I  б л о к.</a:t>
            </a:r>
            <a:r>
              <a:rPr lang="ru-RU" dirty="0" smtClean="0"/>
              <a:t/>
            </a:r>
            <a:br>
              <a:rPr lang="ru-RU" dirty="0" smtClean="0"/>
            </a:br>
            <a:r>
              <a:rPr lang="ru-RU" b="1" u="sng" dirty="0" smtClean="0">
                <a:solidFill>
                  <a:srgbClr val="C00000"/>
                </a:solidFill>
              </a:rPr>
              <a:t>1. О с </a:t>
            </a:r>
            <a:r>
              <a:rPr lang="ru-RU" b="1" u="sng" dirty="0" err="1" smtClean="0">
                <a:solidFill>
                  <a:srgbClr val="C00000"/>
                </a:solidFill>
              </a:rPr>
              <a:t>н</a:t>
            </a:r>
            <a:r>
              <a:rPr lang="ru-RU" b="1" u="sng" dirty="0" smtClean="0">
                <a:solidFill>
                  <a:srgbClr val="C00000"/>
                </a:solidFill>
              </a:rPr>
              <a:t> о в </a:t>
            </a:r>
            <a:r>
              <a:rPr lang="ru-RU" b="1" u="sng" dirty="0" err="1" smtClean="0">
                <a:solidFill>
                  <a:srgbClr val="C00000"/>
                </a:solidFill>
              </a:rPr>
              <a:t>н</a:t>
            </a:r>
            <a:r>
              <a:rPr lang="ru-RU" b="1" u="sng" dirty="0" smtClean="0">
                <a:solidFill>
                  <a:srgbClr val="C00000"/>
                </a:solidFill>
              </a:rPr>
              <a:t> </a:t>
            </a:r>
            <a:r>
              <a:rPr lang="ru-RU" b="1" u="sng" dirty="0" err="1" smtClean="0">
                <a:solidFill>
                  <a:srgbClr val="C00000"/>
                </a:solidFill>
              </a:rPr>
              <a:t>ы</a:t>
            </a:r>
            <a:r>
              <a:rPr lang="ru-RU" b="1" u="sng" dirty="0" smtClean="0">
                <a:solidFill>
                  <a:srgbClr val="C00000"/>
                </a:solidFill>
              </a:rPr>
              <a:t> е   </a:t>
            </a:r>
            <a:r>
              <a:rPr lang="ru-RU" b="1" u="sng" dirty="0" err="1" smtClean="0">
                <a:solidFill>
                  <a:srgbClr val="C00000"/>
                </a:solidFill>
              </a:rPr>
              <a:t>п</a:t>
            </a:r>
            <a:r>
              <a:rPr lang="ru-RU" b="1" u="sng" dirty="0" smtClean="0">
                <a:solidFill>
                  <a:srgbClr val="C00000"/>
                </a:solidFill>
              </a:rPr>
              <a:t> о </a:t>
            </a:r>
            <a:r>
              <a:rPr lang="ru-RU" b="1" u="sng" dirty="0" err="1" smtClean="0">
                <a:solidFill>
                  <a:srgbClr val="C00000"/>
                </a:solidFill>
              </a:rPr>
              <a:t>н</a:t>
            </a:r>
            <a:r>
              <a:rPr lang="ru-RU" b="1" u="sng" dirty="0" smtClean="0">
                <a:solidFill>
                  <a:srgbClr val="C00000"/>
                </a:solidFill>
              </a:rPr>
              <a:t> я т и я.</a:t>
            </a:r>
            <a:r>
              <a:rPr lang="ru-RU" dirty="0" smtClean="0"/>
              <a:t/>
            </a:r>
            <a:br>
              <a:rPr lang="ru-RU" dirty="0" smtClean="0"/>
            </a:br>
            <a:endParaRPr lang="ru-RU" dirty="0"/>
          </a:p>
        </p:txBody>
      </p:sp>
      <p:sp>
        <p:nvSpPr>
          <p:cNvPr id="3" name="Содержимое 2"/>
          <p:cNvSpPr>
            <a:spLocks noGrp="1"/>
          </p:cNvSpPr>
          <p:nvPr>
            <p:ph idx="1"/>
          </p:nvPr>
        </p:nvSpPr>
        <p:spPr>
          <a:xfrm>
            <a:off x="457200" y="1600201"/>
            <a:ext cx="7329510" cy="3043245"/>
          </a:xfrm>
        </p:spPr>
        <p:txBody>
          <a:bodyPr>
            <a:normAutofit/>
          </a:bodyPr>
          <a:lstStyle/>
          <a:p>
            <a:r>
              <a:rPr lang="ru-RU" sz="2000" dirty="0" smtClean="0">
                <a:solidFill>
                  <a:schemeClr val="accent4">
                    <a:lumMod val="75000"/>
                  </a:schemeClr>
                </a:solidFill>
              </a:rPr>
              <a:t>Когда  в  математике  говорят  о  множестве  (чисел,  точек,  функций  и т. д.), то объединяют эти объекты в одно целое – множество, состоящее из этих объектов (чисел, точек, функций и т. д.).</a:t>
            </a:r>
          </a:p>
          <a:p>
            <a:r>
              <a:rPr lang="ru-RU" sz="2000" dirty="0" smtClean="0">
                <a:solidFill>
                  <a:schemeClr val="accent5">
                    <a:lumMod val="50000"/>
                  </a:schemeClr>
                </a:solidFill>
              </a:rPr>
              <a:t> Основатель теории множеств, немецкий математик Георг Кантор (1845–1918), выразил эту мысль следующим образом: </a:t>
            </a:r>
            <a:r>
              <a:rPr lang="ru-RU" sz="2000" b="1" i="1" dirty="0" smtClean="0">
                <a:solidFill>
                  <a:srgbClr val="FF0000"/>
                </a:solidFill>
              </a:rPr>
              <a:t>«Множество есть многое, мыслимое как единое, целое».</a:t>
            </a:r>
          </a:p>
          <a:p>
            <a:endParaRPr lang="ru-RU" sz="2000" dirty="0"/>
          </a:p>
        </p:txBody>
      </p:sp>
      <p:pic>
        <p:nvPicPr>
          <p:cNvPr id="1027" name="Picture 3"/>
          <p:cNvPicPr>
            <a:picLocks noChangeAspect="1" noChangeArrowheads="1"/>
          </p:cNvPicPr>
          <p:nvPr/>
        </p:nvPicPr>
        <p:blipFill>
          <a:blip r:embed="rId2"/>
          <a:srcRect/>
          <a:stretch>
            <a:fillRect/>
          </a:stretch>
        </p:blipFill>
        <p:spPr bwMode="auto">
          <a:xfrm>
            <a:off x="714348" y="3929066"/>
            <a:ext cx="2044069" cy="2762256"/>
          </a:xfrm>
          <a:prstGeom prst="rect">
            <a:avLst/>
          </a:prstGeom>
          <a:noFill/>
          <a:ln w="9525">
            <a:noFill/>
            <a:miter lim="800000"/>
            <a:headEnd/>
            <a:tailEnd/>
          </a:ln>
          <a:effectLst/>
        </p:spPr>
      </p:pic>
      <p:sp>
        <p:nvSpPr>
          <p:cNvPr id="1028" name="Rectangle 4"/>
          <p:cNvSpPr>
            <a:spLocks noChangeArrowheads="1"/>
          </p:cNvSpPr>
          <p:nvPr/>
        </p:nvSpPr>
        <p:spPr bwMode="auto">
          <a:xfrm>
            <a:off x="4357686" y="4143380"/>
            <a:ext cx="42862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Множество</a:t>
            </a:r>
            <a:r>
              <a:rPr kumimoji="0" lang="ru-RU" sz="2800" b="0"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smtClean="0">
                <a:ln>
                  <a:noFill/>
                </a:ln>
                <a:solidFill>
                  <a:schemeClr val="accent4">
                    <a:lumMod val="75000"/>
                  </a:schemeClr>
                </a:solidFill>
                <a:effectLst/>
                <a:latin typeface="Calibri"/>
                <a:ea typeface="Calibri" pitchFamily="34" charset="0"/>
                <a:cs typeface="Times New Roman" pitchFamily="18" charset="0"/>
              </a:rPr>
              <a:t>–</a:t>
            </a:r>
            <a:r>
              <a:rPr kumimoji="0" lang="ru-RU" sz="2800" b="0"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это совокупность объектов, объединённых между собой по какому-либо признаку.</a:t>
            </a:r>
            <a:endParaRPr kumimoji="0" lang="ru-RU" sz="2800" b="0" i="0" u="none" strike="noStrike" cap="none" normalizeH="0" baseline="0" dirty="0" smtClean="0">
              <a:ln>
                <a:noFill/>
              </a:ln>
              <a:solidFill>
                <a:schemeClr val="accent4">
                  <a:lumMod val="75000"/>
                </a:schemeClr>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Домашнее задание.</a:t>
            </a:r>
            <a:r>
              <a:rPr lang="ru-RU" dirty="0" smtClean="0"/>
              <a:t/>
            </a:r>
            <a:br>
              <a:rPr lang="ru-RU" dirty="0" smtClean="0"/>
            </a:br>
            <a:endParaRPr lang="ru-RU" dirty="0"/>
          </a:p>
        </p:txBody>
      </p:sp>
      <p:sp>
        <p:nvSpPr>
          <p:cNvPr id="3" name="Содержимое 2"/>
          <p:cNvSpPr>
            <a:spLocks noGrp="1"/>
          </p:cNvSpPr>
          <p:nvPr>
            <p:ph idx="1"/>
          </p:nvPr>
        </p:nvSpPr>
        <p:spPr>
          <a:solidFill>
            <a:schemeClr val="accent1">
              <a:lumMod val="20000"/>
              <a:lumOff val="80000"/>
            </a:schemeClr>
          </a:solidFill>
        </p:spPr>
        <p:txBody>
          <a:bodyPr/>
          <a:lstStyle/>
          <a:p>
            <a:r>
              <a:rPr lang="ru-RU" dirty="0" smtClean="0">
                <a:solidFill>
                  <a:schemeClr val="accent1">
                    <a:lumMod val="50000"/>
                  </a:schemeClr>
                </a:solidFill>
              </a:rPr>
              <a:t>1. № 800, № 801 (б), № 802 (б). № 804 (б), № 807, № 808 (б). № 937.</a:t>
            </a:r>
          </a:p>
          <a:p>
            <a:r>
              <a:rPr lang="ru-RU" dirty="0" smtClean="0">
                <a:solidFill>
                  <a:schemeClr val="accent1">
                    <a:lumMod val="50000"/>
                  </a:schemeClr>
                </a:solidFill>
              </a:rPr>
              <a:t>2. Укажите  наибольший  и  наименьший  элементы  пересечения  множества двузначных чисел, кратных 9, и множества нечётных двузначных чисел.</a:t>
            </a:r>
          </a:p>
          <a:p>
            <a:endParaRPr lang="ru-RU"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143000"/>
          </a:xfrm>
        </p:spPr>
        <p:txBody>
          <a:bodyPr>
            <a:normAutofit fontScale="90000"/>
          </a:bodyPr>
          <a:lstStyle/>
          <a:p>
            <a:r>
              <a:rPr lang="ru-RU" b="1" u="sng" dirty="0" smtClean="0">
                <a:solidFill>
                  <a:schemeClr val="tx2"/>
                </a:solidFill>
              </a:rPr>
              <a:t>Примерами множеств могут служить:</a:t>
            </a:r>
            <a:br>
              <a:rPr lang="ru-RU" b="1" u="sng" dirty="0" smtClean="0">
                <a:solidFill>
                  <a:schemeClr val="tx2"/>
                </a:solidFill>
              </a:rPr>
            </a:br>
            <a:endParaRPr lang="ru-RU" dirty="0"/>
          </a:p>
        </p:txBody>
      </p:sp>
      <p:sp>
        <p:nvSpPr>
          <p:cNvPr id="3" name="Содержимое 2"/>
          <p:cNvSpPr>
            <a:spLocks noGrp="1"/>
          </p:cNvSpPr>
          <p:nvPr>
            <p:ph idx="1"/>
          </p:nvPr>
        </p:nvSpPr>
        <p:spPr>
          <a:solidFill>
            <a:schemeClr val="accent2">
              <a:lumMod val="40000"/>
              <a:lumOff val="60000"/>
            </a:schemeClr>
          </a:solidFill>
        </p:spPr>
        <p:txBody>
          <a:bodyPr>
            <a:normAutofit lnSpcReduction="10000"/>
          </a:bodyPr>
          <a:lstStyle/>
          <a:p>
            <a:pPr indent="450850">
              <a:tabLst>
                <a:tab pos="369888" algn="l"/>
              </a:tabLst>
            </a:pPr>
            <a:endParaRPr lang="ru-RU" sz="3600" b="1" u="sng" dirty="0" smtClean="0">
              <a:solidFill>
                <a:schemeClr val="tx2"/>
              </a:solidFill>
            </a:endParaRPr>
          </a:p>
          <a:p>
            <a:pPr indent="450850">
              <a:tabLst>
                <a:tab pos="369888" algn="l"/>
              </a:tabLst>
            </a:pPr>
            <a:r>
              <a:rPr lang="ru-RU" dirty="0" smtClean="0">
                <a:solidFill>
                  <a:schemeClr val="tx2"/>
                </a:solidFill>
              </a:rPr>
              <a:t>а) множество всех натуральных чисел,</a:t>
            </a:r>
          </a:p>
          <a:p>
            <a:pPr indent="450850">
              <a:tabLst>
                <a:tab pos="369888" algn="l"/>
              </a:tabLst>
            </a:pPr>
            <a:r>
              <a:rPr lang="ru-RU" dirty="0" smtClean="0">
                <a:solidFill>
                  <a:schemeClr val="tx2"/>
                </a:solidFill>
              </a:rPr>
              <a:t>б) множество всех целых чисел (положительных, отрицательных и нуля),</a:t>
            </a:r>
          </a:p>
          <a:p>
            <a:pPr indent="450850">
              <a:tabLst>
                <a:tab pos="369888" algn="l"/>
              </a:tabLst>
            </a:pPr>
            <a:r>
              <a:rPr lang="ru-RU" dirty="0" smtClean="0">
                <a:solidFill>
                  <a:schemeClr val="tx2"/>
                </a:solidFill>
              </a:rPr>
              <a:t>в) множество всех рациональных чисел,</a:t>
            </a:r>
          </a:p>
          <a:p>
            <a:pPr indent="450850">
              <a:tabLst>
                <a:tab pos="369888" algn="l"/>
              </a:tabLst>
            </a:pPr>
            <a:r>
              <a:rPr lang="ru-RU" dirty="0" smtClean="0">
                <a:solidFill>
                  <a:schemeClr val="tx2"/>
                </a:solidFill>
              </a:rPr>
              <a:t>г) множество всех действительных чисел,</a:t>
            </a:r>
          </a:p>
          <a:p>
            <a:pPr indent="450850">
              <a:tabLst>
                <a:tab pos="369888" algn="l"/>
              </a:tabLst>
            </a:pPr>
            <a:r>
              <a:rPr lang="ru-RU" dirty="0" err="1" smtClean="0">
                <a:solidFill>
                  <a:schemeClr val="tx2"/>
                </a:solidFill>
              </a:rPr>
              <a:t>д</a:t>
            </a:r>
            <a:r>
              <a:rPr lang="ru-RU" dirty="0" smtClean="0">
                <a:solidFill>
                  <a:schemeClr val="tx2"/>
                </a:solidFill>
              </a:rPr>
              <a:t>) множество площадей треугольников,</a:t>
            </a:r>
          </a:p>
          <a:p>
            <a:pPr indent="450850">
              <a:tabLst>
                <a:tab pos="369888" algn="l"/>
              </a:tabLst>
            </a:pPr>
            <a:r>
              <a:rPr lang="ru-RU" dirty="0" smtClean="0">
                <a:solidFill>
                  <a:schemeClr val="tx2"/>
                </a:solidFill>
              </a:rPr>
              <a:t>е)множество четырехугольников,</a:t>
            </a:r>
          </a:p>
          <a:p>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57158" y="285728"/>
            <a:ext cx="7786742" cy="3046988"/>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Произвольные множества обозначают большими латинскими буквами </a:t>
            </a:r>
            <a:r>
              <a:rPr kumimoji="0" lang="ru-RU"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ru-RU"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Пустое множество</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есть множество, которое не имеет элементов, обозначается символом </a:t>
            </a:r>
            <a:endParaRPr kumimoji="0" lang="ru-RU" sz="3200" b="0" i="0" u="none" strike="noStrike" cap="none" normalizeH="0" baseline="0" dirty="0" smtClean="0">
              <a:ln>
                <a:noFill/>
              </a:ln>
              <a:solidFill>
                <a:schemeClr val="tx1"/>
              </a:solidFill>
              <a:effectLst/>
              <a:latin typeface="Arial" pitchFamily="34" charset="0"/>
            </a:endParaRPr>
          </a:p>
        </p:txBody>
      </p:sp>
      <p:pic>
        <p:nvPicPr>
          <p:cNvPr id="15361" name="Рисунок 5"/>
          <p:cNvPicPr>
            <a:picLocks noChangeAspect="1" noChangeArrowheads="1"/>
          </p:cNvPicPr>
          <p:nvPr/>
        </p:nvPicPr>
        <p:blipFill>
          <a:blip r:embed="rId2"/>
          <a:srcRect/>
          <a:stretch>
            <a:fillRect/>
          </a:stretch>
        </p:blipFill>
        <p:spPr bwMode="auto">
          <a:xfrm>
            <a:off x="2786050" y="2786058"/>
            <a:ext cx="857256" cy="857256"/>
          </a:xfrm>
          <a:prstGeom prst="rect">
            <a:avLst/>
          </a:prstGeom>
          <a:noFill/>
        </p:spPr>
      </p:pic>
      <p:sp>
        <p:nvSpPr>
          <p:cNvPr id="15363" name="Rectangle 3"/>
          <p:cNvSpPr>
            <a:spLocks noChangeArrowheads="1"/>
          </p:cNvSpPr>
          <p:nvPr/>
        </p:nvSpPr>
        <p:spPr bwMode="auto">
          <a:xfrm>
            <a:off x="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smtClean="0">
              <a:ln>
                <a:noFill/>
              </a:ln>
              <a:solidFill>
                <a:schemeClr val="tx1"/>
              </a:solidFill>
              <a:effectLst/>
              <a:latin typeface="Arial" pitchFamily="34" charset="0"/>
            </a:endParaRPr>
          </a:p>
        </p:txBody>
      </p:sp>
      <p:sp>
        <p:nvSpPr>
          <p:cNvPr id="15364" name="Rectangle 4"/>
          <p:cNvSpPr>
            <a:spLocks noChangeArrowheads="1"/>
          </p:cNvSpPr>
          <p:nvPr/>
        </p:nvSpPr>
        <p:spPr bwMode="auto">
          <a:xfrm>
            <a:off x="500034" y="3429000"/>
            <a:ext cx="8072494" cy="193899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О предметах, составляющих множество, говорят, что они принадлежат этому множеству, или являются его </a:t>
            </a:r>
            <a:r>
              <a:rPr kumimoji="0" lang="ru-RU"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элементами. </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Элементы множества обозначают малыми латинскими буквами </a:t>
            </a:r>
            <a:r>
              <a:rPr kumimoji="0" lang="ru-RU" sz="24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а</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err="1" smtClean="0">
                <a:ln>
                  <a:noFill/>
                </a:ln>
                <a:solidFill>
                  <a:schemeClr val="accent4">
                    <a:lumMod val="75000"/>
                  </a:schemeClr>
                </a:solidFill>
                <a:effectLst/>
                <a:latin typeface="Times New Roman" pitchFamily="18" charset="0"/>
                <a:ea typeface="Calibri" pitchFamily="34" charset="0"/>
                <a:cs typeface="Times New Roman" pitchFamily="18" charset="0"/>
              </a:rPr>
              <a:t>b</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с</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 или одной какой-нибудь буквой с индексом, например </a:t>
            </a:r>
            <a:r>
              <a:rPr kumimoji="0" lang="ru-RU" sz="24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а</a:t>
            </a:r>
            <a:r>
              <a:rPr kumimoji="0" lang="ru-RU" sz="2400" b="1" i="0" u="none" strike="noStrike" cap="none" normalizeH="0" baseline="-30000" dirty="0" smtClean="0">
                <a:ln>
                  <a:noFill/>
                </a:ln>
                <a:solidFill>
                  <a:schemeClr val="accent4">
                    <a:lumMod val="75000"/>
                  </a:schemeClr>
                </a:solidFill>
                <a:effectLst/>
                <a:latin typeface="Times New Roman" pitchFamily="18" charset="0"/>
                <a:ea typeface="Calibri" pitchFamily="34" charset="0"/>
                <a:cs typeface="Times New Roman" pitchFamily="18" charset="0"/>
              </a:rPr>
              <a:t>1</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а</a:t>
            </a:r>
            <a:r>
              <a:rPr kumimoji="0" lang="ru-RU" sz="2400" b="1" i="0" u="none" strike="noStrike" cap="none" normalizeH="0" baseline="-30000" dirty="0" smtClean="0">
                <a:ln>
                  <a:noFill/>
                </a:ln>
                <a:solidFill>
                  <a:schemeClr val="accent4">
                    <a:lumMod val="75000"/>
                  </a:schemeClr>
                </a:solidFill>
                <a:effectLst/>
                <a:latin typeface="Times New Roman" pitchFamily="18" charset="0"/>
                <a:ea typeface="Calibri" pitchFamily="34" charset="0"/>
                <a:cs typeface="Times New Roman" pitchFamily="18" charset="0"/>
              </a:rPr>
              <a:t>2</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 ... , </a:t>
            </a:r>
            <a:r>
              <a:rPr kumimoji="0" lang="ru-RU" sz="2400" b="1" i="1" u="none" strike="noStrike" cap="none" normalizeH="0" baseline="0" dirty="0" err="1" smtClean="0">
                <a:ln>
                  <a:noFill/>
                </a:ln>
                <a:solidFill>
                  <a:schemeClr val="accent4">
                    <a:lumMod val="75000"/>
                  </a:schemeClr>
                </a:solidFill>
                <a:effectLst/>
                <a:latin typeface="Times New Roman" pitchFamily="18" charset="0"/>
                <a:ea typeface="Calibri" pitchFamily="34" charset="0"/>
                <a:cs typeface="Times New Roman" pitchFamily="18" charset="0"/>
              </a:rPr>
              <a:t>а</a:t>
            </a:r>
            <a:r>
              <a:rPr kumimoji="0" lang="ru-RU" sz="2400" b="1" i="1" u="none" strike="noStrike" cap="none" normalizeH="0" baseline="-30000" dirty="0" err="1" smtClean="0">
                <a:ln>
                  <a:noFill/>
                </a:ln>
                <a:solidFill>
                  <a:schemeClr val="accent4">
                    <a:lumMod val="75000"/>
                  </a:schemeClr>
                </a:solidFill>
                <a:effectLst/>
                <a:latin typeface="Times New Roman" pitchFamily="18" charset="0"/>
                <a:ea typeface="Calibri" pitchFamily="34" charset="0"/>
                <a:cs typeface="Times New Roman" pitchFamily="18" charset="0"/>
              </a:rPr>
              <a:t>п</a:t>
            </a:r>
            <a:r>
              <a:rPr kumimoji="0" lang="ru-RU" sz="2400" b="1" i="0" u="none"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a:t>
            </a:r>
            <a:endParaRPr kumimoji="0" lang="ru-RU" sz="2400" b="1" i="0" u="none" strike="noStrike" cap="none" normalizeH="0" baseline="0" dirty="0" smtClean="0">
              <a:ln>
                <a:noFill/>
              </a:ln>
              <a:solidFill>
                <a:schemeClr val="accent4">
                  <a:lumMod val="75000"/>
                </a:schemeClr>
              </a:solidFill>
              <a:effectLst/>
              <a:latin typeface="Arial" pitchFamily="34" charset="0"/>
            </a:endParaRPr>
          </a:p>
        </p:txBody>
      </p:sp>
      <p:sp>
        <p:nvSpPr>
          <p:cNvPr id="15366" name="Rectangle 6"/>
          <p:cNvSpPr>
            <a:spLocks noChangeArrowheads="1"/>
          </p:cNvSpPr>
          <p:nvPr/>
        </p:nvSpPr>
        <p:spPr bwMode="auto">
          <a:xfrm>
            <a:off x="785786" y="5657671"/>
            <a:ext cx="8001056" cy="1261884"/>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8600" algn="just" fontAlgn="base">
              <a:spcBef>
                <a:spcPct val="0"/>
              </a:spcBef>
              <a:spcAft>
                <a:spcPct val="0"/>
              </a:spcAf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Предложение </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 а принадлежит множеству А</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или </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 а </a:t>
            </a:r>
            <a:r>
              <a:rPr kumimoji="0" lang="ru-RU" sz="24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элемент множества А</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обозначают символом </a:t>
            </a:r>
            <a:r>
              <a:rPr kumimoji="0" lang="ru-RU"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endParaRPr kumimoji="0" lang="ru-RU" sz="2800" b="1" i="0" u="none" strike="noStrike" cap="none" normalizeH="0" baseline="0" dirty="0" smtClean="0">
              <a:ln>
                <a:noFill/>
              </a:ln>
              <a:solidFill>
                <a:schemeClr val="tx1"/>
              </a:solidFill>
              <a:effectLst/>
              <a:latin typeface="Arial" pitchFamily="34" charset="0"/>
            </a:endParaRPr>
          </a:p>
        </p:txBody>
      </p:sp>
      <p:pic>
        <p:nvPicPr>
          <p:cNvPr id="15365" name="Рисунок 6"/>
          <p:cNvPicPr>
            <a:picLocks noChangeAspect="1" noChangeArrowheads="1"/>
          </p:cNvPicPr>
          <p:nvPr/>
        </p:nvPicPr>
        <p:blipFill>
          <a:blip r:embed="rId3"/>
          <a:srcRect/>
          <a:stretch>
            <a:fillRect/>
          </a:stretch>
        </p:blipFill>
        <p:spPr bwMode="auto">
          <a:xfrm>
            <a:off x="2428884" y="6500834"/>
            <a:ext cx="357166" cy="357166"/>
          </a:xfrm>
          <a:prstGeom prst="rect">
            <a:avLst/>
          </a:prstGeom>
          <a:noFill/>
        </p:spPr>
      </p:pic>
      <p:sp>
        <p:nvSpPr>
          <p:cNvPr id="15367" name="Rectangle 7"/>
          <p:cNvSpPr>
            <a:spLocks noChangeArrowheads="1"/>
          </p:cNvSpPr>
          <p:nvPr/>
        </p:nvSpPr>
        <p:spPr bwMode="auto">
          <a:xfrm>
            <a:off x="0" y="600075"/>
            <a:ext cx="46038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ipe(down)">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362">
                                            <p:txEl>
                                              <p:pRg st="2" end="2"/>
                                            </p:txEl>
                                          </p:spTgt>
                                        </p:tgtEl>
                                        <p:attrNameLst>
                                          <p:attrName>style.visibility</p:attrName>
                                        </p:attrNameLst>
                                      </p:cBhvr>
                                      <p:to>
                                        <p:strVal val="visible"/>
                                      </p:to>
                                    </p:set>
                                    <p:animEffect transition="in" filter="wipe(down)">
                                      <p:cBhvr>
                                        <p:cTn id="12" dur="500"/>
                                        <p:tgtEl>
                                          <p:spTgt spid="153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364">
                                            <p:txEl>
                                              <p:pRg st="0" end="0"/>
                                            </p:txEl>
                                          </p:spTgt>
                                        </p:tgtEl>
                                        <p:attrNameLst>
                                          <p:attrName>style.visibility</p:attrName>
                                        </p:attrNameLst>
                                      </p:cBhvr>
                                      <p:to>
                                        <p:strVal val="visible"/>
                                      </p:to>
                                    </p:set>
                                    <p:animEffect transition="in" filter="wipe(down)">
                                      <p:cBhvr>
                                        <p:cTn id="17" dur="500"/>
                                        <p:tgtEl>
                                          <p:spTgt spid="153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solidFill>
                  <a:srgbClr val="FF0000"/>
                </a:solidFill>
              </a:rPr>
              <a:t>2. С </a:t>
            </a:r>
            <a:r>
              <a:rPr lang="ru-RU" b="1" u="sng" dirty="0" err="1" smtClean="0">
                <a:solidFill>
                  <a:srgbClr val="FF0000"/>
                </a:solidFill>
              </a:rPr>
              <a:t>п</a:t>
            </a:r>
            <a:r>
              <a:rPr lang="ru-RU" b="1" u="sng" dirty="0" smtClean="0">
                <a:solidFill>
                  <a:srgbClr val="FF0000"/>
                </a:solidFill>
              </a:rPr>
              <a:t> о с о б </a:t>
            </a:r>
            <a:r>
              <a:rPr lang="ru-RU" b="1" u="sng" dirty="0" err="1" smtClean="0">
                <a:solidFill>
                  <a:srgbClr val="FF0000"/>
                </a:solidFill>
              </a:rPr>
              <a:t>ы</a:t>
            </a:r>
            <a:r>
              <a:rPr lang="ru-RU" b="1" u="sng" dirty="0" smtClean="0">
                <a:solidFill>
                  <a:srgbClr val="FF0000"/>
                </a:solidFill>
              </a:rPr>
              <a:t>   </a:t>
            </a:r>
            <a:r>
              <a:rPr lang="ru-RU" b="1" u="sng" dirty="0" err="1" smtClean="0">
                <a:solidFill>
                  <a:srgbClr val="FF0000"/>
                </a:solidFill>
              </a:rPr>
              <a:t>з</a:t>
            </a:r>
            <a:r>
              <a:rPr lang="ru-RU" b="1" u="sng" dirty="0" smtClean="0">
                <a:solidFill>
                  <a:srgbClr val="FF0000"/>
                </a:solidFill>
              </a:rPr>
              <a:t> а </a:t>
            </a:r>
            <a:r>
              <a:rPr lang="ru-RU" b="1" u="sng" dirty="0" err="1" smtClean="0">
                <a:solidFill>
                  <a:srgbClr val="FF0000"/>
                </a:solidFill>
              </a:rPr>
              <a:t>д</a:t>
            </a:r>
            <a:r>
              <a:rPr lang="ru-RU" b="1" u="sng" dirty="0" smtClean="0">
                <a:solidFill>
                  <a:srgbClr val="FF0000"/>
                </a:solidFill>
              </a:rPr>
              <a:t> </a:t>
            </a:r>
            <a:r>
              <a:rPr lang="ru-RU" b="1" u="sng" dirty="0" err="1" smtClean="0">
                <a:solidFill>
                  <a:srgbClr val="FF0000"/>
                </a:solidFill>
              </a:rPr>
              <a:t>а</a:t>
            </a:r>
            <a:r>
              <a:rPr lang="ru-RU" b="1" u="sng" dirty="0" smtClean="0">
                <a:solidFill>
                  <a:srgbClr val="FF0000"/>
                </a:solidFill>
              </a:rPr>
              <a:t> </a:t>
            </a:r>
            <a:r>
              <a:rPr lang="ru-RU" b="1" u="sng" dirty="0" err="1" smtClean="0">
                <a:solidFill>
                  <a:srgbClr val="FF0000"/>
                </a:solidFill>
              </a:rPr>
              <a:t>н</a:t>
            </a:r>
            <a:r>
              <a:rPr lang="ru-RU" b="1" u="sng" dirty="0" smtClean="0">
                <a:solidFill>
                  <a:srgbClr val="FF0000"/>
                </a:solidFill>
              </a:rPr>
              <a:t> и я  </a:t>
            </a:r>
            <a:br>
              <a:rPr lang="ru-RU" b="1" u="sng" dirty="0" smtClean="0">
                <a:solidFill>
                  <a:srgbClr val="FF0000"/>
                </a:solidFill>
              </a:rPr>
            </a:br>
            <a:r>
              <a:rPr lang="ru-RU" b="1" u="sng" dirty="0" smtClean="0">
                <a:solidFill>
                  <a:srgbClr val="FF0000"/>
                </a:solidFill>
              </a:rPr>
              <a:t> м </a:t>
            </a:r>
            <a:r>
              <a:rPr lang="ru-RU" b="1" u="sng" dirty="0" err="1" smtClean="0">
                <a:solidFill>
                  <a:srgbClr val="FF0000"/>
                </a:solidFill>
              </a:rPr>
              <a:t>н</a:t>
            </a:r>
            <a:r>
              <a:rPr lang="ru-RU" b="1" u="sng" dirty="0" smtClean="0">
                <a:solidFill>
                  <a:srgbClr val="FF0000"/>
                </a:solidFill>
              </a:rPr>
              <a:t> о ж е с т в:</a:t>
            </a:r>
            <a:r>
              <a:rPr lang="ru-RU" dirty="0" smtClean="0"/>
              <a:t/>
            </a:r>
            <a:br>
              <a:rPr lang="ru-RU" dirty="0" smtClean="0"/>
            </a:br>
            <a:endParaRPr lang="ru-RU" dirty="0"/>
          </a:p>
        </p:txBody>
      </p:sp>
      <p:sp>
        <p:nvSpPr>
          <p:cNvPr id="3" name="Содержимое 2"/>
          <p:cNvSpPr>
            <a:spLocks noGrp="1"/>
          </p:cNvSpPr>
          <p:nvPr>
            <p:ph idx="1"/>
          </p:nvPr>
        </p:nvSpPr>
        <p:spPr>
          <a:xfrm>
            <a:off x="0" y="1600201"/>
            <a:ext cx="9001156" cy="4525963"/>
          </a:xfrm>
          <a:solidFill>
            <a:schemeClr val="accent1">
              <a:lumMod val="20000"/>
              <a:lumOff val="80000"/>
            </a:schemeClr>
          </a:solidFill>
        </p:spPr>
        <p:txBody>
          <a:bodyPr>
            <a:normAutofit fontScale="92500"/>
          </a:bodyPr>
          <a:lstStyle/>
          <a:p>
            <a:r>
              <a:rPr lang="ru-RU" i="1" dirty="0" smtClean="0">
                <a:solidFill>
                  <a:schemeClr val="accent4">
                    <a:lumMod val="75000"/>
                  </a:schemeClr>
                </a:solidFill>
              </a:rPr>
              <a:t>1) Множество может быть задано непосредственным перечислением всех его элементов </a:t>
            </a:r>
          </a:p>
          <a:p>
            <a:r>
              <a:rPr lang="ru-RU" sz="3000" dirty="0" smtClean="0"/>
              <a:t>Н а </a:t>
            </a:r>
            <a:r>
              <a:rPr lang="ru-RU" sz="3000" dirty="0" err="1" smtClean="0"/>
              <a:t>п</a:t>
            </a:r>
            <a:r>
              <a:rPr lang="ru-RU" sz="3000" dirty="0" smtClean="0"/>
              <a:t> </a:t>
            </a:r>
            <a:r>
              <a:rPr lang="ru-RU" sz="3000" dirty="0" err="1" smtClean="0"/>
              <a:t>р</a:t>
            </a:r>
            <a:r>
              <a:rPr lang="ru-RU" sz="3000" dirty="0" smtClean="0"/>
              <a:t> и м е р: {0, 1, 2, 3, 4, 5, 6, 7, 8, 9} – множество цифр десятичной системы счисления.</a:t>
            </a:r>
          </a:p>
          <a:p>
            <a:r>
              <a:rPr lang="ru-RU" i="1" dirty="0" smtClean="0">
                <a:solidFill>
                  <a:srgbClr val="C00000"/>
                </a:solidFill>
              </a:rPr>
              <a:t>Необходимо различать объекты, обозначаемые символами а и {а}. Символом </a:t>
            </a:r>
            <a:r>
              <a:rPr lang="ru-RU" b="1" i="1" dirty="0" smtClean="0">
                <a:solidFill>
                  <a:srgbClr val="C00000"/>
                </a:solidFill>
              </a:rPr>
              <a:t>а</a:t>
            </a:r>
            <a:r>
              <a:rPr lang="ru-RU" i="1" dirty="0" smtClean="0">
                <a:solidFill>
                  <a:srgbClr val="C00000"/>
                </a:solidFill>
              </a:rPr>
              <a:t> означается предмет, символом {а} – множество, состоящее из одного элемента </a:t>
            </a:r>
            <a:r>
              <a:rPr lang="ru-RU" b="1" i="1" dirty="0" smtClean="0">
                <a:solidFill>
                  <a:srgbClr val="C00000"/>
                </a:solidFill>
              </a:rPr>
              <a:t>а</a:t>
            </a:r>
            <a:r>
              <a:rPr lang="ru-RU" i="1" dirty="0" smtClean="0">
                <a:solidFill>
                  <a:srgbClr val="C00000"/>
                </a:solidFill>
              </a:rPr>
              <a:t> (единичное множество). </a:t>
            </a:r>
            <a:endParaRPr lang="ru-RU" i="1" dirty="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2</a:t>
            </a:r>
            <a:r>
              <a:rPr lang="ru-RU" sz="2800" dirty="0" smtClean="0">
                <a:solidFill>
                  <a:schemeClr val="accent4">
                    <a:lumMod val="75000"/>
                  </a:schemeClr>
                </a:solidFill>
              </a:rPr>
              <a:t>) Имеется другой (универсальный) способ задания множества </a:t>
            </a:r>
            <a:endParaRPr lang="ru-RU" sz="2800" dirty="0">
              <a:solidFill>
                <a:schemeClr val="accent4">
                  <a:lumMod val="75000"/>
                </a:schemeClr>
              </a:solidFill>
            </a:endParaRPr>
          </a:p>
        </p:txBody>
      </p:sp>
      <p:sp>
        <p:nvSpPr>
          <p:cNvPr id="3" name="Содержимое 2"/>
          <p:cNvSpPr>
            <a:spLocks noGrp="1"/>
          </p:cNvSpPr>
          <p:nvPr>
            <p:ph idx="1"/>
          </p:nvPr>
        </p:nvSpPr>
        <p:spPr>
          <a:xfrm>
            <a:off x="142844" y="1600201"/>
            <a:ext cx="9001156" cy="4525963"/>
          </a:xfrm>
          <a:solidFill>
            <a:schemeClr val="accent1">
              <a:lumMod val="20000"/>
              <a:lumOff val="80000"/>
            </a:schemeClr>
          </a:solidFill>
        </p:spPr>
        <p:txBody>
          <a:bodyPr>
            <a:normAutofit/>
          </a:bodyPr>
          <a:lstStyle/>
          <a:p>
            <a:r>
              <a:rPr lang="ru-RU" sz="2800" dirty="0" smtClean="0"/>
              <a:t>Множество может быть задано указанием </a:t>
            </a:r>
            <a:r>
              <a:rPr lang="ru-RU" sz="2800" i="1" dirty="0" smtClean="0">
                <a:solidFill>
                  <a:srgbClr val="FF0000"/>
                </a:solidFill>
              </a:rPr>
              <a:t>характеристического свойства</a:t>
            </a:r>
            <a:r>
              <a:rPr lang="ru-RU" sz="2800" i="1" dirty="0" smtClean="0"/>
              <a:t>, то есть такого свойства, которым обладают все элементы этого множества и не обладает ни один предмет, не являющийся его элементом.</a:t>
            </a:r>
          </a:p>
          <a:p>
            <a:r>
              <a:rPr lang="ru-RU" sz="2800" dirty="0" smtClean="0"/>
              <a:t>Н а </a:t>
            </a:r>
            <a:r>
              <a:rPr lang="ru-RU" sz="2800" dirty="0" err="1" smtClean="0"/>
              <a:t>п</a:t>
            </a:r>
            <a:r>
              <a:rPr lang="ru-RU" sz="2800" dirty="0" smtClean="0"/>
              <a:t> </a:t>
            </a:r>
            <a:r>
              <a:rPr lang="ru-RU" sz="2800" dirty="0" err="1" smtClean="0"/>
              <a:t>р</a:t>
            </a:r>
            <a:r>
              <a:rPr lang="ru-RU" sz="2800" dirty="0" smtClean="0"/>
              <a:t> и м е р:  {</a:t>
            </a:r>
            <a:r>
              <a:rPr lang="ru-RU" sz="2800" i="1" dirty="0" err="1" smtClean="0"/>
              <a:t>x</a:t>
            </a:r>
            <a:r>
              <a:rPr lang="ru-RU" sz="2800" dirty="0" smtClean="0"/>
              <a:t> | </a:t>
            </a:r>
            <a:r>
              <a:rPr lang="ru-RU" sz="2800" i="1" dirty="0" err="1" smtClean="0"/>
              <a:t>x</a:t>
            </a:r>
            <a:r>
              <a:rPr lang="ru-RU" sz="2800" dirty="0" smtClean="0"/>
              <a:t> – делятся на 10}; </a:t>
            </a:r>
          </a:p>
          <a:p>
            <a:r>
              <a:rPr lang="ru-RU" sz="2800" dirty="0" smtClean="0"/>
              <a:t>	 </a:t>
            </a:r>
            <a:r>
              <a:rPr lang="ru-RU" sz="2800" i="1" dirty="0" smtClean="0"/>
              <a:t>A</a:t>
            </a:r>
            <a:r>
              <a:rPr lang="ru-RU" sz="2800" dirty="0" smtClean="0"/>
              <a:t> = {</a:t>
            </a:r>
            <a:r>
              <a:rPr lang="ru-RU" sz="2800" i="1" dirty="0" err="1" smtClean="0"/>
              <a:t>a</a:t>
            </a:r>
            <a:r>
              <a:rPr lang="ru-RU" sz="2800" dirty="0" smtClean="0"/>
              <a:t> | </a:t>
            </a:r>
            <a:r>
              <a:rPr lang="ru-RU" sz="2800" i="1" dirty="0" err="1" smtClean="0"/>
              <a:t>a</a:t>
            </a:r>
            <a:r>
              <a:rPr lang="ru-RU" sz="2800" dirty="0" smtClean="0"/>
              <a:t> – число, которое меньше, чем 100}.</a:t>
            </a:r>
          </a:p>
          <a:p>
            <a:endParaRPr lang="ru-RU" sz="28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9"/>
            <a:ext cx="8543956" cy="6572271"/>
          </a:xfrm>
          <a:solidFill>
            <a:schemeClr val="accent1">
              <a:lumMod val="20000"/>
              <a:lumOff val="80000"/>
            </a:schemeClr>
          </a:solidFill>
        </p:spPr>
        <p:txBody>
          <a:bodyPr>
            <a:normAutofit/>
          </a:bodyPr>
          <a:lstStyle/>
          <a:p>
            <a:r>
              <a:rPr lang="ru-RU" sz="4700" b="1" u="sng" dirty="0" smtClean="0">
                <a:solidFill>
                  <a:srgbClr val="FF0000"/>
                </a:solidFill>
              </a:rPr>
              <a:t>3. У </a:t>
            </a:r>
            <a:r>
              <a:rPr lang="ru-RU" sz="4700" b="1" u="sng" dirty="0" err="1" smtClean="0">
                <a:solidFill>
                  <a:srgbClr val="FF0000"/>
                </a:solidFill>
              </a:rPr>
              <a:t>п</a:t>
            </a:r>
            <a:r>
              <a:rPr lang="ru-RU" sz="4700" b="1" u="sng" dirty="0" smtClean="0">
                <a:solidFill>
                  <a:srgbClr val="FF0000"/>
                </a:solidFill>
              </a:rPr>
              <a:t> </a:t>
            </a:r>
            <a:r>
              <a:rPr lang="ru-RU" sz="4700" b="1" u="sng" dirty="0" err="1" smtClean="0">
                <a:solidFill>
                  <a:srgbClr val="FF0000"/>
                </a:solidFill>
              </a:rPr>
              <a:t>р</a:t>
            </a:r>
            <a:r>
              <a:rPr lang="ru-RU" sz="4700" b="1" u="sng" dirty="0" smtClean="0">
                <a:solidFill>
                  <a:srgbClr val="FF0000"/>
                </a:solidFill>
              </a:rPr>
              <a:t> а ж </a:t>
            </a:r>
            <a:r>
              <a:rPr lang="ru-RU" sz="4700" b="1" u="sng" dirty="0" err="1" smtClean="0">
                <a:solidFill>
                  <a:srgbClr val="FF0000"/>
                </a:solidFill>
              </a:rPr>
              <a:t>н</a:t>
            </a:r>
            <a:r>
              <a:rPr lang="ru-RU" sz="4700" b="1" u="sng" dirty="0" smtClean="0">
                <a:solidFill>
                  <a:srgbClr val="FF0000"/>
                </a:solidFill>
              </a:rPr>
              <a:t> е </a:t>
            </a:r>
            <a:r>
              <a:rPr lang="ru-RU" sz="4700" b="1" u="sng" dirty="0" err="1" smtClean="0">
                <a:solidFill>
                  <a:srgbClr val="FF0000"/>
                </a:solidFill>
              </a:rPr>
              <a:t>н</a:t>
            </a:r>
            <a:r>
              <a:rPr lang="ru-RU" sz="4700" b="1" u="sng" dirty="0" smtClean="0">
                <a:solidFill>
                  <a:srgbClr val="FF0000"/>
                </a:solidFill>
              </a:rPr>
              <a:t> и я:</a:t>
            </a:r>
          </a:p>
          <a:p>
            <a:r>
              <a:rPr lang="ru-RU" sz="2600" dirty="0" smtClean="0"/>
              <a:t>а) Назовите известные вам множества людей .</a:t>
            </a:r>
          </a:p>
          <a:p>
            <a:r>
              <a:rPr lang="ru-RU" sz="2600" dirty="0" smtClean="0"/>
              <a:t>б) Запишите множества, элементами которых являются:</a:t>
            </a:r>
          </a:p>
          <a:p>
            <a:pPr>
              <a:buNone/>
            </a:pPr>
            <a:r>
              <a:rPr lang="ru-RU" sz="2600" dirty="0" smtClean="0"/>
              <a:t>       1) планеты Солнечной системы;</a:t>
            </a:r>
          </a:p>
          <a:p>
            <a:pPr>
              <a:buNone/>
            </a:pPr>
            <a:r>
              <a:rPr lang="ru-RU" sz="2600" dirty="0" smtClean="0"/>
              <a:t>       2) столицы государств;</a:t>
            </a:r>
          </a:p>
          <a:p>
            <a:pPr>
              <a:buNone/>
            </a:pPr>
            <a:r>
              <a:rPr lang="ru-RU" sz="2600" dirty="0" smtClean="0"/>
              <a:t>       3) все двузначные числа;</a:t>
            </a:r>
          </a:p>
          <a:p>
            <a:pPr>
              <a:buNone/>
            </a:pPr>
            <a:r>
              <a:rPr lang="ru-RU" sz="2600" dirty="0" smtClean="0"/>
              <a:t>       4) числа, делящиеся на 7.</a:t>
            </a:r>
          </a:p>
          <a:p>
            <a:r>
              <a:rPr lang="ru-RU" sz="2600" dirty="0" smtClean="0"/>
              <a:t>в) Пусть </a:t>
            </a:r>
            <a:r>
              <a:rPr lang="ru-RU" sz="2600" i="1" dirty="0" smtClean="0"/>
              <a:t>А</a:t>
            </a:r>
            <a:r>
              <a:rPr lang="ru-RU" sz="2600" dirty="0" smtClean="0"/>
              <a:t> – множество чисел, на которые делится 100 без остатка. Верна ли запись:</a:t>
            </a:r>
          </a:p>
          <a:p>
            <a:pPr>
              <a:buNone/>
            </a:pPr>
            <a:r>
              <a:rPr lang="ru-RU" sz="2600" dirty="0" smtClean="0"/>
              <a:t>    1) 5      </a:t>
            </a:r>
            <a:r>
              <a:rPr lang="ru-RU" sz="2600" i="1" dirty="0" smtClean="0"/>
              <a:t>А</a:t>
            </a:r>
            <a:r>
              <a:rPr lang="ru-RU" sz="2600" dirty="0" smtClean="0"/>
              <a:t>;       2) 12      </a:t>
            </a:r>
            <a:r>
              <a:rPr lang="ru-RU" sz="2600" i="1" dirty="0" smtClean="0"/>
              <a:t>А</a:t>
            </a:r>
            <a:r>
              <a:rPr lang="ru-RU" sz="2600" dirty="0" smtClean="0"/>
              <a:t>; 3) 7     </a:t>
            </a:r>
            <a:r>
              <a:rPr lang="ru-RU" sz="2600" i="1" dirty="0" smtClean="0"/>
              <a:t>А</a:t>
            </a:r>
            <a:r>
              <a:rPr lang="ru-RU" sz="2600" dirty="0" smtClean="0"/>
              <a:t>;     4) 4    </a:t>
            </a:r>
            <a:r>
              <a:rPr lang="ru-RU" sz="2600" i="1" dirty="0" smtClean="0"/>
              <a:t>А?</a:t>
            </a:r>
            <a:endParaRPr lang="ru-RU" sz="2600" dirty="0" smtClean="0"/>
          </a:p>
          <a:p>
            <a:endParaRPr lang="ru-RU" dirty="0"/>
          </a:p>
        </p:txBody>
      </p:sp>
      <p:pic>
        <p:nvPicPr>
          <p:cNvPr id="4" name="Рисунок 3"/>
          <p:cNvPicPr/>
          <p:nvPr/>
        </p:nvPicPr>
        <p:blipFill>
          <a:blip r:embed="rId3"/>
          <a:srcRect/>
          <a:stretch>
            <a:fillRect/>
          </a:stretch>
        </p:blipFill>
        <p:spPr bwMode="auto">
          <a:xfrm>
            <a:off x="3357554" y="4929198"/>
            <a:ext cx="357190" cy="285751"/>
          </a:xfrm>
          <a:prstGeom prst="rect">
            <a:avLst/>
          </a:prstGeom>
          <a:noFill/>
          <a:ln w="9525">
            <a:noFill/>
            <a:miter lim="800000"/>
            <a:headEnd/>
            <a:tailEnd/>
          </a:ln>
        </p:spPr>
      </p:pic>
      <p:graphicFrame>
        <p:nvGraphicFramePr>
          <p:cNvPr id="5" name="Объект 4"/>
          <p:cNvGraphicFramePr>
            <a:graphicFrameLocks noChangeAspect="1"/>
          </p:cNvGraphicFramePr>
          <p:nvPr/>
        </p:nvGraphicFramePr>
        <p:xfrm>
          <a:off x="1357290" y="4857760"/>
          <a:ext cx="500066" cy="397595"/>
        </p:xfrm>
        <a:graphic>
          <a:graphicData uri="http://schemas.openxmlformats.org/presentationml/2006/ole">
            <mc:AlternateContent xmlns:mc="http://schemas.openxmlformats.org/markup-compatibility/2006">
              <mc:Choice xmlns:v="urn:schemas-microsoft-com:vml" Requires="v">
                <p:oleObj spid="_x0000_s17411" name="Формула" r:id="rId4" imgW="126720" imgH="126720" progId="Equation.3">
                  <p:embed/>
                </p:oleObj>
              </mc:Choice>
              <mc:Fallback>
                <p:oleObj name="Формула" r:id="rId4" imgW="126720" imgH="1267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290" y="4857760"/>
                        <a:ext cx="500066" cy="3975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Рисунок 8"/>
          <p:cNvPicPr/>
          <p:nvPr/>
        </p:nvPicPr>
        <p:blipFill>
          <a:blip r:embed="rId3"/>
          <a:srcRect/>
          <a:stretch>
            <a:fillRect/>
          </a:stretch>
        </p:blipFill>
        <p:spPr bwMode="auto">
          <a:xfrm>
            <a:off x="4572000" y="4929198"/>
            <a:ext cx="357190" cy="285751"/>
          </a:xfrm>
          <a:prstGeom prst="rect">
            <a:avLst/>
          </a:prstGeom>
          <a:noFill/>
          <a:ln w="9525">
            <a:noFill/>
            <a:miter lim="800000"/>
            <a:headEnd/>
            <a:tailEnd/>
          </a:ln>
        </p:spPr>
      </p:pic>
      <p:pic>
        <p:nvPicPr>
          <p:cNvPr id="10" name="Рисунок 9"/>
          <p:cNvPicPr/>
          <p:nvPr/>
        </p:nvPicPr>
        <p:blipFill>
          <a:blip r:embed="rId3"/>
          <a:srcRect/>
          <a:stretch>
            <a:fillRect/>
          </a:stretch>
        </p:blipFill>
        <p:spPr bwMode="auto">
          <a:xfrm>
            <a:off x="6143636" y="4929198"/>
            <a:ext cx="357190" cy="285751"/>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down)">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wipe(down)">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643966" cy="3643338"/>
          </a:xfrm>
          <a:solidFill>
            <a:schemeClr val="accent1">
              <a:lumMod val="20000"/>
              <a:lumOff val="80000"/>
            </a:schemeClr>
          </a:solidFill>
        </p:spPr>
        <p:txBody>
          <a:bodyPr>
            <a:normAutofit fontScale="90000"/>
          </a:bodyPr>
          <a:lstStyle/>
          <a:p>
            <a:pPr algn="l"/>
            <a:r>
              <a:rPr lang="ru-RU" sz="2700" dirty="0" smtClean="0"/>
              <a:t>г) Пусть  даны  множества  </a:t>
            </a:r>
            <a:r>
              <a:rPr lang="ru-RU" sz="2700" i="1" dirty="0" smtClean="0"/>
              <a:t>А</a:t>
            </a:r>
            <a:r>
              <a:rPr lang="ru-RU" sz="2700" dirty="0" smtClean="0"/>
              <a:t> = {</a:t>
            </a:r>
            <a:r>
              <a:rPr lang="ru-RU" sz="2700" i="1" dirty="0" err="1" smtClean="0"/>
              <a:t>а</a:t>
            </a:r>
            <a:r>
              <a:rPr lang="ru-RU" sz="2700" dirty="0" smtClean="0"/>
              <a:t> </a:t>
            </a:r>
            <a:r>
              <a:rPr lang="x-none" sz="2700" smtClean="0"/>
              <a:t>| </a:t>
            </a:r>
            <a:r>
              <a:rPr lang="ru-RU" sz="2700" i="1" dirty="0" smtClean="0"/>
              <a:t>а</a:t>
            </a:r>
            <a:r>
              <a:rPr lang="ru-RU" sz="2700" dirty="0" smtClean="0"/>
              <a:t> – число, кратное двум}  и </a:t>
            </a:r>
            <a:br>
              <a:rPr lang="ru-RU" sz="2700" dirty="0" smtClean="0"/>
            </a:br>
            <a:r>
              <a:rPr lang="ru-RU" sz="2700" dirty="0" smtClean="0"/>
              <a:t> </a:t>
            </a:r>
            <a:r>
              <a:rPr lang="ru-RU" sz="2700" i="1" dirty="0" smtClean="0"/>
              <a:t>В</a:t>
            </a:r>
            <a:r>
              <a:rPr lang="ru-RU" sz="2700" dirty="0" smtClean="0"/>
              <a:t> = {</a:t>
            </a:r>
            <a:r>
              <a:rPr lang="ru-RU" sz="2700" i="1" dirty="0" err="1" smtClean="0"/>
              <a:t>b</a:t>
            </a:r>
            <a:r>
              <a:rPr lang="ru-RU" sz="2700" dirty="0" smtClean="0"/>
              <a:t> </a:t>
            </a:r>
            <a:r>
              <a:rPr lang="x-none" sz="2700" smtClean="0"/>
              <a:t>| </a:t>
            </a:r>
            <a:r>
              <a:rPr lang="ru-RU" sz="2700" i="1" dirty="0" err="1" smtClean="0"/>
              <a:t>b</a:t>
            </a:r>
            <a:r>
              <a:rPr lang="ru-RU" sz="2700" dirty="0" smtClean="0"/>
              <a:t> – число, кратное шести}.</a:t>
            </a:r>
            <a:br>
              <a:rPr lang="ru-RU" sz="2700" dirty="0" smtClean="0"/>
            </a:br>
            <a:r>
              <a:rPr lang="ru-RU" sz="2400" dirty="0" smtClean="0"/>
              <a:t>В </a:t>
            </a:r>
            <a:r>
              <a:rPr lang="ru-RU" sz="2400" dirty="0" err="1" smtClean="0"/>
              <a:t>ы</a:t>
            </a:r>
            <a:r>
              <a:rPr lang="ru-RU" sz="2400" dirty="0" smtClean="0"/>
              <a:t> </a:t>
            </a:r>
            <a:r>
              <a:rPr lang="ru-RU" sz="2400" dirty="0" err="1" smtClean="0"/>
              <a:t>п</a:t>
            </a:r>
            <a:r>
              <a:rPr lang="ru-RU" sz="2400" dirty="0" smtClean="0"/>
              <a:t> и </a:t>
            </a:r>
            <a:r>
              <a:rPr lang="ru-RU" sz="2400" dirty="0" err="1" smtClean="0"/>
              <a:t>ш</a:t>
            </a:r>
            <a:r>
              <a:rPr lang="ru-RU" sz="2400" dirty="0" smtClean="0"/>
              <a:t> </a:t>
            </a:r>
            <a:r>
              <a:rPr lang="ru-RU" sz="2400" dirty="0" err="1" smtClean="0"/>
              <a:t>и</a:t>
            </a:r>
            <a:r>
              <a:rPr lang="ru-RU" sz="2400" dirty="0" smtClean="0"/>
              <a:t> т е:</a:t>
            </a:r>
            <a:br>
              <a:rPr lang="ru-RU" sz="2400" dirty="0" smtClean="0"/>
            </a:br>
            <a:r>
              <a:rPr lang="ru-RU" sz="2400" dirty="0" smtClean="0"/>
              <a:t>1) два элемента, принадлежащих множеству </a:t>
            </a:r>
            <a:r>
              <a:rPr lang="ru-RU" sz="2400" i="1" dirty="0" smtClean="0"/>
              <a:t>А</a:t>
            </a:r>
            <a:r>
              <a:rPr lang="ru-RU" sz="2400" dirty="0" smtClean="0"/>
              <a:t>, но не принадлежащих множеству </a:t>
            </a:r>
            <a:r>
              <a:rPr lang="ru-RU" sz="2400" i="1" dirty="0" smtClean="0"/>
              <a:t>В</a:t>
            </a:r>
            <a:r>
              <a:rPr lang="ru-RU" sz="2400" dirty="0" smtClean="0"/>
              <a:t>;</a:t>
            </a:r>
            <a:br>
              <a:rPr lang="ru-RU" sz="2400" dirty="0" smtClean="0"/>
            </a:br>
            <a:r>
              <a:rPr lang="ru-RU" sz="2400" dirty="0" smtClean="0"/>
              <a:t>2) два элемента, принадлежащих и множеству </a:t>
            </a:r>
            <a:r>
              <a:rPr lang="ru-RU" sz="2400" i="1" dirty="0" smtClean="0"/>
              <a:t>А,</a:t>
            </a:r>
            <a:r>
              <a:rPr lang="ru-RU" sz="2400" dirty="0" smtClean="0"/>
              <a:t> и множеству </a:t>
            </a:r>
            <a:r>
              <a:rPr lang="ru-RU" sz="2400" i="1" dirty="0" smtClean="0"/>
              <a:t>В</a:t>
            </a:r>
            <a:r>
              <a:rPr lang="ru-RU" sz="2400" dirty="0" smtClean="0"/>
              <a:t>;</a:t>
            </a:r>
            <a:br>
              <a:rPr lang="ru-RU" sz="2400" dirty="0" smtClean="0"/>
            </a:br>
            <a:r>
              <a:rPr lang="ru-RU" sz="2400" dirty="0" smtClean="0"/>
              <a:t>3) два элемента не принадлежащих ни множеству </a:t>
            </a:r>
            <a:r>
              <a:rPr lang="ru-RU" sz="2400" i="1" dirty="0" smtClean="0"/>
              <a:t>А</a:t>
            </a:r>
            <a:r>
              <a:rPr lang="ru-RU" sz="2400" dirty="0" smtClean="0"/>
              <a:t>, ни множеству </a:t>
            </a:r>
            <a:r>
              <a:rPr lang="ru-RU" sz="2400" i="1" dirty="0" smtClean="0"/>
              <a:t>В</a:t>
            </a:r>
            <a:r>
              <a:rPr lang="ru-RU" sz="2400" dirty="0" smtClean="0"/>
              <a:t>.</a:t>
            </a:r>
            <a:br>
              <a:rPr lang="ru-RU" sz="2400" dirty="0" smtClean="0"/>
            </a:br>
            <a:r>
              <a:rPr lang="ru-RU" sz="2800" dirty="0" smtClean="0"/>
              <a:t/>
            </a:r>
            <a:br>
              <a:rPr lang="ru-RU" sz="2800" dirty="0" smtClean="0"/>
            </a:br>
            <a:endParaRPr lang="ru-RU" sz="28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r>
              <a:rPr lang="ru-RU" b="1" dirty="0" smtClean="0"/>
              <a:t>II  б л о к.</a:t>
            </a:r>
            <a:r>
              <a:rPr lang="ru-RU" dirty="0" smtClean="0"/>
              <a:t/>
            </a:r>
            <a:br>
              <a:rPr lang="ru-RU" dirty="0" smtClean="0"/>
            </a:br>
            <a:r>
              <a:rPr lang="ru-RU" b="1" u="sng" dirty="0" smtClean="0">
                <a:solidFill>
                  <a:srgbClr val="FF0000"/>
                </a:solidFill>
              </a:rPr>
              <a:t>1. Р а в е </a:t>
            </a:r>
            <a:r>
              <a:rPr lang="ru-RU" b="1" u="sng" dirty="0" err="1" smtClean="0">
                <a:solidFill>
                  <a:srgbClr val="FF0000"/>
                </a:solidFill>
              </a:rPr>
              <a:t>н</a:t>
            </a:r>
            <a:r>
              <a:rPr lang="ru-RU" b="1" u="sng" dirty="0" smtClean="0">
                <a:solidFill>
                  <a:srgbClr val="FF0000"/>
                </a:solidFill>
              </a:rPr>
              <a:t> с т в о   м </a:t>
            </a:r>
            <a:r>
              <a:rPr lang="ru-RU" b="1" u="sng" dirty="0" err="1" smtClean="0">
                <a:solidFill>
                  <a:srgbClr val="FF0000"/>
                </a:solidFill>
              </a:rPr>
              <a:t>н</a:t>
            </a:r>
            <a:r>
              <a:rPr lang="ru-RU" b="1" u="sng" dirty="0" smtClean="0">
                <a:solidFill>
                  <a:srgbClr val="FF0000"/>
                </a:solidFill>
              </a:rPr>
              <a:t> о ж е с т в.</a:t>
            </a:r>
            <a:r>
              <a:rPr lang="ru-RU" dirty="0" smtClean="0"/>
              <a:t/>
            </a:r>
            <a:br>
              <a:rPr lang="ru-RU" dirty="0" smtClean="0"/>
            </a:br>
            <a:endParaRPr lang="ru-RU" dirty="0"/>
          </a:p>
        </p:txBody>
      </p:sp>
      <p:sp>
        <p:nvSpPr>
          <p:cNvPr id="3" name="Содержимое 2"/>
          <p:cNvSpPr>
            <a:spLocks noGrp="1"/>
          </p:cNvSpPr>
          <p:nvPr>
            <p:ph idx="1"/>
          </p:nvPr>
        </p:nvSpPr>
        <p:spPr>
          <a:xfrm>
            <a:off x="457200" y="1600201"/>
            <a:ext cx="8472518" cy="5043509"/>
          </a:xfrm>
          <a:solidFill>
            <a:schemeClr val="accent1">
              <a:lumMod val="20000"/>
              <a:lumOff val="80000"/>
            </a:schemeClr>
          </a:solidFill>
        </p:spPr>
        <p:txBody>
          <a:bodyPr>
            <a:normAutofit fontScale="62500" lnSpcReduction="20000"/>
          </a:bodyPr>
          <a:lstStyle/>
          <a:p>
            <a:r>
              <a:rPr lang="ru-RU" sz="3800" dirty="0" smtClean="0"/>
              <a:t>Очень важной особенностью множества является то, что в нём нет одинаковых элементов, вернее, что все они отличны друг от друга. Это значит, можно записать сколько угодно одинаковых элементов, но выступать они будут как один. То есть множество не может содержать одни и те же элементы в нескольких вариантах. Предположим, что мы записали множество {7, 9, 7, 11, 7}. В этом множестве элемент 7 повторяется несколько раз, но мы его будем рассматривать как один. Поэтому наше множество будет {7, 9, 11}.</a:t>
            </a:r>
          </a:p>
          <a:p>
            <a:r>
              <a:rPr lang="ru-RU" sz="3800" dirty="0" smtClean="0"/>
              <a:t> Рассмотрим два множества: {</a:t>
            </a:r>
            <a:r>
              <a:rPr lang="ru-RU" sz="3800" i="1" dirty="0" smtClean="0"/>
              <a:t>а</a:t>
            </a:r>
            <a:r>
              <a:rPr lang="ru-RU" sz="3800" dirty="0" smtClean="0"/>
              <a:t>, </a:t>
            </a:r>
            <a:r>
              <a:rPr lang="ru-RU" sz="3800" i="1" dirty="0" err="1" smtClean="0"/>
              <a:t>b</a:t>
            </a:r>
            <a:r>
              <a:rPr lang="ru-RU" sz="3800" dirty="0" smtClean="0"/>
              <a:t>, </a:t>
            </a:r>
            <a:r>
              <a:rPr lang="ru-RU" sz="3800" i="1" dirty="0" smtClean="0"/>
              <a:t>с</a:t>
            </a:r>
            <a:r>
              <a:rPr lang="ru-RU" sz="3800" dirty="0" smtClean="0"/>
              <a:t>} и {</a:t>
            </a:r>
            <a:r>
              <a:rPr lang="ru-RU" sz="3800" i="1" dirty="0" err="1" smtClean="0"/>
              <a:t>b</a:t>
            </a:r>
            <a:r>
              <a:rPr lang="ru-RU" sz="3800" dirty="0" smtClean="0"/>
              <a:t>, </a:t>
            </a:r>
            <a:r>
              <a:rPr lang="ru-RU" sz="3800" i="1" dirty="0" smtClean="0"/>
              <a:t>а</a:t>
            </a:r>
            <a:r>
              <a:rPr lang="ru-RU" sz="3800" dirty="0" smtClean="0"/>
              <a:t>, </a:t>
            </a:r>
            <a:r>
              <a:rPr lang="ru-RU" sz="3800" i="1" dirty="0" smtClean="0"/>
              <a:t>с</a:t>
            </a:r>
            <a:r>
              <a:rPr lang="ru-RU" sz="3800" dirty="0" smtClean="0"/>
              <a:t>}. Эти множества состоят из одних и тех же элементов, хотя они записаны в разном порядке. Такие множества называются равными. </a:t>
            </a:r>
          </a:p>
          <a:p>
            <a:r>
              <a:rPr lang="ru-RU" sz="3800" b="1" i="1" dirty="0" smtClean="0">
                <a:solidFill>
                  <a:srgbClr val="C00000"/>
                </a:solidFill>
              </a:rPr>
              <a:t>Итак, два множества равны, если содержат одни и те же элементы.</a:t>
            </a:r>
          </a:p>
          <a:p>
            <a:endParaRPr lang="ru-RU" dirty="0" smtClean="0"/>
          </a:p>
          <a:p>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mph" presetSubtype="1" nodeType="clickEffect">
                                  <p:stCondLst>
                                    <p:cond delay="0"/>
                                  </p:stCondLst>
                                  <p:childTnLst>
                                    <p:set>
                                      <p:cBhvr override="childStyle">
                                        <p:cTn id="27" dur="indefinite"/>
                                        <p:tgtEl>
                                          <p:spTgt spid="3">
                                            <p:txEl>
                                              <p:pRg st="2" end="2"/>
                                            </p:txEl>
                                          </p:spTgt>
                                        </p:tgtEl>
                                        <p:attrNameLst>
                                          <p:attrName>style.fontStyle</p:attrName>
                                        </p:attrNameLst>
                                      </p:cBhvr>
                                      <p:to>
                                        <p:strVal val="normal"/>
                                      </p:to>
                                    </p:set>
                                    <p:set>
                                      <p:cBhvr override="childStyle">
                                        <p:cTn id="28" dur="indefinite"/>
                                        <p:tgtEl>
                                          <p:spTgt spid="3">
                                            <p:txEl>
                                              <p:pRg st="2" end="2"/>
                                            </p:txEl>
                                          </p:spTgt>
                                        </p:tgtEl>
                                        <p:attrNameLst>
                                          <p:attrName>style.fontWeight</p:attrName>
                                        </p:attrNameLst>
                                      </p:cBhvr>
                                      <p:to>
                                        <p:strVal val="bold"/>
                                      </p:to>
                                    </p:set>
                                    <p:set>
                                      <p:cBhvr override="childStyle">
                                        <p:cTn id="29"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S03000612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TS030006122</Template>
  <TotalTime>115</TotalTime>
  <Words>1638</Words>
  <Application>Microsoft Office PowerPoint</Application>
  <PresentationFormat>Экран (4:3)</PresentationFormat>
  <Paragraphs>119</Paragraphs>
  <Slides>20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TS030006122</vt:lpstr>
      <vt:lpstr>Формула</vt:lpstr>
      <vt:lpstr>Основные понятия теории множеств. Пересечение и объединение множеств. Круги Эйлера  </vt:lpstr>
      <vt:lpstr>I  б л о к. 1. О с н о в н ы е   п о н я т и я. </vt:lpstr>
      <vt:lpstr>Примерами множеств могут служить: </vt:lpstr>
      <vt:lpstr>Презентация PowerPoint</vt:lpstr>
      <vt:lpstr>2. С п о с о б ы   з а д а н и я    м н о ж е с т в: </vt:lpstr>
      <vt:lpstr>2) Имеется другой (универсальный) способ задания множества </vt:lpstr>
      <vt:lpstr>Презентация PowerPoint</vt:lpstr>
      <vt:lpstr>г) Пусть  даны  множества  А = {а | а – число, кратное двум}  и   В = {b | b – число, кратное шести}. В ы п и ш и т е: 1) два элемента, принадлежащих множеству А, но не принадлежащих множеству В; 2) два элемента, принадлежащих и множеству А, и множеству В; 3) два элемента не принадлежащих ни множеству А, ни множеству В.  </vt:lpstr>
      <vt:lpstr>II  б л о к. 1. Р а в е н с т в о   м н о ж е с т в. </vt:lpstr>
      <vt:lpstr>2. П е р е с е ч е н и е   м н о ж е с т в. </vt:lpstr>
      <vt:lpstr>3. О б ъ е д и н е н и е   м н о ж е с т в. </vt:lpstr>
      <vt:lpstr>4. У п р а ж н е н и я: </vt:lpstr>
      <vt:lpstr>Презентация PowerPoint</vt:lpstr>
      <vt:lpstr>Круги Эйлера</vt:lpstr>
      <vt:lpstr>Презентация PowerPoint</vt:lpstr>
      <vt:lpstr>Презентация PowerPoint</vt:lpstr>
      <vt:lpstr>Презентация PowerPoint</vt:lpstr>
      <vt:lpstr>Презентация PowerPoint</vt:lpstr>
      <vt:lpstr> Итоги урока. </vt:lpstr>
      <vt:lpstr>Домашнее задание.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понятия теории множеств. Пересечение и объединение множеств. Круги Эйлера  </dc:title>
  <dc:creator>olya</dc:creator>
  <cp:lastModifiedBy>Bill Gates</cp:lastModifiedBy>
  <cp:revision>13</cp:revision>
  <dcterms:created xsi:type="dcterms:W3CDTF">2011-02-20T12:25:11Z</dcterms:created>
  <dcterms:modified xsi:type="dcterms:W3CDTF">2015-02-24T10:46:12Z</dcterms:modified>
</cp:coreProperties>
</file>